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147376385" r:id="rId2"/>
    <p:sldId id="2147376379" r:id="rId3"/>
    <p:sldId id="2147471614" r:id="rId4"/>
    <p:sldId id="2147471615" r:id="rId5"/>
    <p:sldId id="214737638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0C8DD-815F-4F7B-8E13-024377048C18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5C336-3DF3-44E7-9935-525193870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74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911D4F68-E64A-3D80-0D27-8DAC5A65F4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7AB78417-4622-2071-6359-F5B0B05F52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D57DDE3-C4FB-0DF2-3FAB-2E38FFFE523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146A933D-A00A-4EB6-8930-5C3620E70BD0}" type="slidenum">
              <a:rPr lang="en-US" altLang="en-US" sz="2400">
                <a:solidFill>
                  <a:srgbClr val="5E5E5E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</a:pPr>
              <a:t>2</a:t>
            </a:fld>
            <a:endParaRPr lang="en-US" altLang="en-US" sz="2400">
              <a:solidFill>
                <a:srgbClr val="5E5E5E"/>
              </a:solidFill>
            </a:endParaRPr>
          </a:p>
        </p:txBody>
      </p:sp>
      <p:sp>
        <p:nvSpPr>
          <p:cNvPr id="22533" name="Date Placeholder 4">
            <a:extLst>
              <a:ext uri="{FF2B5EF4-FFF2-40B4-BE49-F238E27FC236}">
                <a16:creationId xmlns:a16="http://schemas.microsoft.com/office/drawing/2014/main" id="{E677DAC1-CB2F-4F51-E527-33489F6ACAB7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2400">
                <a:solidFill>
                  <a:srgbClr val="5E5E5E"/>
                </a:solidFill>
              </a:rPr>
              <a:t>August 3, 2023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911D4F68-E64A-3D80-0D27-8DAC5A65F4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7AB78417-4622-2071-6359-F5B0B05F52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D57DDE3-C4FB-0DF2-3FAB-2E38FFFE523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146A933D-A00A-4EB6-8930-5C3620E70BD0}" type="slidenum">
              <a:rPr lang="en-US" altLang="en-US" sz="2400">
                <a:solidFill>
                  <a:srgbClr val="5E5E5E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</a:pPr>
              <a:t>3</a:t>
            </a:fld>
            <a:endParaRPr lang="en-US" altLang="en-US" sz="2400">
              <a:solidFill>
                <a:srgbClr val="5E5E5E"/>
              </a:solidFill>
            </a:endParaRPr>
          </a:p>
        </p:txBody>
      </p:sp>
      <p:sp>
        <p:nvSpPr>
          <p:cNvPr id="22533" name="Date Placeholder 4">
            <a:extLst>
              <a:ext uri="{FF2B5EF4-FFF2-40B4-BE49-F238E27FC236}">
                <a16:creationId xmlns:a16="http://schemas.microsoft.com/office/drawing/2014/main" id="{E677DAC1-CB2F-4F51-E527-33489F6ACAB7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2400">
                <a:solidFill>
                  <a:srgbClr val="5E5E5E"/>
                </a:solidFill>
              </a:rPr>
              <a:t>August 3, 2023</a:t>
            </a:r>
          </a:p>
        </p:txBody>
      </p:sp>
    </p:spTree>
    <p:extLst>
      <p:ext uri="{BB962C8B-B14F-4D97-AF65-F5344CB8AC3E}">
        <p14:creationId xmlns:p14="http://schemas.microsoft.com/office/powerpoint/2010/main" val="3378291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911D4F68-E64A-3D80-0D27-8DAC5A65F4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7AB78417-4622-2071-6359-F5B0B05F52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0D57DDE3-C4FB-0DF2-3FAB-2E38FFFE523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146A933D-A00A-4EB6-8930-5C3620E70BD0}" type="slidenum">
              <a:rPr lang="en-US" altLang="en-US" sz="2400">
                <a:solidFill>
                  <a:srgbClr val="5E5E5E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</a:pPr>
              <a:t>4</a:t>
            </a:fld>
            <a:endParaRPr lang="en-US" altLang="en-US" sz="2400">
              <a:solidFill>
                <a:srgbClr val="5E5E5E"/>
              </a:solidFill>
            </a:endParaRPr>
          </a:p>
        </p:txBody>
      </p:sp>
      <p:sp>
        <p:nvSpPr>
          <p:cNvPr id="22533" name="Date Placeholder 4">
            <a:extLst>
              <a:ext uri="{FF2B5EF4-FFF2-40B4-BE49-F238E27FC236}">
                <a16:creationId xmlns:a16="http://schemas.microsoft.com/office/drawing/2014/main" id="{E677DAC1-CB2F-4F51-E527-33489F6ACAB7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sz="2400">
                <a:solidFill>
                  <a:srgbClr val="5E5E5E"/>
                </a:solidFill>
              </a:rPr>
              <a:t>August 3, 2023</a:t>
            </a:r>
          </a:p>
        </p:txBody>
      </p:sp>
    </p:spTree>
    <p:extLst>
      <p:ext uri="{BB962C8B-B14F-4D97-AF65-F5344CB8AC3E}">
        <p14:creationId xmlns:p14="http://schemas.microsoft.com/office/powerpoint/2010/main" val="623170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F76741FB-8305-0C5B-2375-43A8F3EFBD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DE96C743-1DB7-2215-1BC5-A810CDEBAD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A4E8E14D-AB6A-57FA-3E4E-1D8C4A6FDB3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006669-3848-4A3D-84DD-2095CECC62AE}" type="slidenum"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24581" name="Date Placeholder 4">
            <a:extLst>
              <a:ext uri="{FF2B5EF4-FFF2-40B4-BE49-F238E27FC236}">
                <a16:creationId xmlns:a16="http://schemas.microsoft.com/office/drawing/2014/main" id="{CB2ADE08-8FA1-510B-A73F-66B8AFC58E38}"/>
              </a:ext>
            </a:extLst>
          </p:cNvPr>
          <p:cNvSpPr>
            <a:spLocks noGrp="1" noChangeArrowheads="1"/>
          </p:cNvSpPr>
          <p:nvPr>
            <p:ph type="dt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lnSpc>
                <a:spcPct val="118000"/>
              </a:lnSpc>
              <a:spcBef>
                <a:spcPct val="30000"/>
              </a:spcBef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defTabSz="2436813" eaLnBrk="0" fontAlgn="base" hangingPunct="0">
              <a:lnSpc>
                <a:spcPct val="118000"/>
              </a:lnSpc>
              <a:spcBef>
                <a:spcPct val="3000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Helvetica Neue"/>
                <a:sym typeface="Helvetica Neue"/>
              </a:rPr>
              <a:t>August 3, 2023</a:t>
            </a:r>
          </a:p>
        </p:txBody>
      </p:sp>
    </p:spTree>
    <p:extLst>
      <p:ext uri="{BB962C8B-B14F-4D97-AF65-F5344CB8AC3E}">
        <p14:creationId xmlns:p14="http://schemas.microsoft.com/office/powerpoint/2010/main" val="897938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DAE2-7785-5E30-6AD2-C3319D299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42B0E-53E8-C737-2817-47DB6DBA7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A006D-AB74-DED5-34E8-602637EE3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E1A3-C58D-449A-B705-6C276BD529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BDA85-D99C-B3F9-F2B8-E922E9F91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5CFD-10EE-5F8D-7FE2-631F087E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8A7E5-ABBE-4F3B-9AA9-0A5EC1EEC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97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F183-B4AB-6A61-1458-5C772545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2DEC1-15BF-7450-40DF-9ABD51709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0CE78-49F2-A801-281D-FE2DDA36D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E1A3-C58D-449A-B705-6C276BD529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61414-A38F-3B5C-9427-6CE4F328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89DC7-A828-4914-B8BA-AC862BE6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8A7E5-ABBE-4F3B-9AA9-0A5EC1EEC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9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05B3E6-1C71-9415-D4DD-C8B62C1534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0C65D-E831-82E2-D4D1-935B9C46B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0A2A1-83C5-9554-0A4D-018F973BD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E1A3-C58D-449A-B705-6C276BD529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FC50D-F408-50E0-3BFD-6B16F0C3B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6F0FC-972E-097F-AD6A-995247FA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8A7E5-ABBE-4F3B-9AA9-0A5EC1EEC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5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 bwMode="gray">
          <a:xfrm>
            <a:off x="4159251" y="256032"/>
            <a:ext cx="3522760" cy="5505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 bwMode="gray">
          <a:xfrm>
            <a:off x="7913836" y="256032"/>
            <a:ext cx="3522760" cy="5505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88A515-86AA-AD11-0BC0-92D2BF9397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 bwMode="gray">
          <a:xfrm>
            <a:off x="5996782" y="6538119"/>
            <a:ext cx="192088" cy="18970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67314E-B29E-4DD3-BEA7-93A291FD79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4B8BA0C-BB74-BCBA-6722-F2A76BB6D49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gray"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658F5C3-18CA-BD53-C74F-0EDA4284E490}"/>
              </a:ext>
            </a:extLst>
          </p:cNvPr>
          <p:cNvSpPr>
            <a:spLocks noGrp="1"/>
          </p:cNvSpPr>
          <p:nvPr>
            <p:ph type="dt" sz="half" idx="21"/>
          </p:nvPr>
        </p:nvSpPr>
        <p:spPr bwMode="gray"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66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29F6-796D-05C5-4947-D1849DA6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28E8C-FF57-A8AE-5B43-E1B568B0F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AAD31-BAB9-FEF3-6E8A-2CC53145A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E1A3-C58D-449A-B705-6C276BD529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E8A49-4CA9-8E3D-5CAE-4CBA8E0DB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68395-C2A2-4767-CC3B-52057271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8A7E5-ABBE-4F3B-9AA9-0A5EC1EEC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8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708F-FBD1-79D0-3532-9CE3AC3B1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31F8F-96AF-83CC-8179-A7E65FFC0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2F49B-D02C-E81F-34F6-6EB93DA4F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E1A3-C58D-449A-B705-6C276BD529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25A47-7184-6EFF-7EDC-BD603D00E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BCBBD-9364-B2FB-059E-93B31065B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8A7E5-ABBE-4F3B-9AA9-0A5EC1EEC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27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2F6FE-CC03-29F1-C40B-F42599B4B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9B13-C7DE-007A-6DBE-27E6D2BC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B1CE4-371F-947A-C819-3E8C58F46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F4328-1B94-E2F4-60F0-C9CBF2F0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E1A3-C58D-449A-B705-6C276BD529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E2477-EEAA-1784-B0DA-B0D45E496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48983-8986-DB1A-5ECB-4ADFB8AC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8A7E5-ABBE-4F3B-9AA9-0A5EC1EEC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2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DBBB2-E136-6926-79BD-C31FC6DAE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70E68-6306-E466-CD9B-EB926B1A0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446D0-027C-23C8-C81C-E425CC3D0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E8DF4-3004-9D40-5BD9-2428E8EA96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327ED-2CC2-BF84-B85F-DDD7B10005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434D33-D42F-8E64-20BE-4FE608C0D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E1A3-C58D-449A-B705-6C276BD529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BB831F-87FF-3322-1FDA-A25AF152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719EDE-0830-36F5-C738-DA619AB7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8A7E5-ABBE-4F3B-9AA9-0A5EC1EEC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08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4478C-6882-88DC-68C4-B4B52FFE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C604B9-68FD-CBEC-4DAF-F9EB8B772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E1A3-C58D-449A-B705-6C276BD529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12043-0FBC-F0FA-E2A7-812D2EB7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A20D2-51ED-5984-42A2-C392C27D1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8A7E5-ABBE-4F3B-9AA9-0A5EC1EEC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4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F6A8A-D869-F47D-7D3C-2CDE8DC73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E1A3-C58D-449A-B705-6C276BD529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73FB4E-CFD4-B52A-82D0-2E6DA58B1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EADBD-69CF-CC2A-99EB-2398A694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8A7E5-ABBE-4F3B-9AA9-0A5EC1EEC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235C-2205-2CE9-C6A3-78FBB69CC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B8DE0-151D-0110-902E-804ACDE00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BE8A8-7AFA-9220-40E5-8D67E1738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5DDA3-EE2A-8A6B-082B-3C051677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E1A3-C58D-449A-B705-6C276BD529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2BD35-FA9A-5773-373B-A465FC3F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F4DDE-9680-C2EA-5A69-106B7ED83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8A7E5-ABBE-4F3B-9AA9-0A5EC1EEC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64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3804-B647-6531-C915-3CDD95E26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475028-95AC-7622-4A98-B8EB73D80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B8DBE-5784-F802-DC0C-96B6AD53A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C6761-2304-D85B-E9B8-74FA32F6F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E1A3-C58D-449A-B705-6C276BD529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499F6-B582-5FE3-C2C0-84F9ACE3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D1A0F-123C-4852-10F7-6EABDED5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8A7E5-ABBE-4F3B-9AA9-0A5EC1EEC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23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5633AB-93E1-B19E-CA80-3510F1BDC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9A808-D761-3F1D-761B-39D928310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59EAC-7424-BF88-0C97-8AA26EDEE3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EE1A3-C58D-449A-B705-6C276BD5290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17089-03AD-21CB-A757-2C075C093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17DAB-6824-C3ED-3540-18F15B5F9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8A7E5-ABBE-4F3B-9AA9-0A5EC1EEC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1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.gif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gi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gif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object 13" descr="object 13">
            <a:extLst>
              <a:ext uri="{FF2B5EF4-FFF2-40B4-BE49-F238E27FC236}">
                <a16:creationId xmlns:a16="http://schemas.microsoft.com/office/drawing/2014/main" id="{E5E6CB2D-6325-C7A9-CCF0-F6A69B5E4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6"/>
          <a:stretch>
            <a:fillRect/>
          </a:stretch>
        </p:blipFill>
        <p:spPr bwMode="auto">
          <a:xfrm>
            <a:off x="565945" y="619126"/>
            <a:ext cx="10278269" cy="542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0482" name="Text Box 1">
            <a:extLst>
              <a:ext uri="{FF2B5EF4-FFF2-40B4-BE49-F238E27FC236}">
                <a16:creationId xmlns:a16="http://schemas.microsoft.com/office/drawing/2014/main" id="{F1A0E686-1C6E-9470-01A3-471423E33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69068" y="2500208"/>
            <a:ext cx="5927918" cy="1518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en-US" sz="1800" dirty="0">
                <a:solidFill>
                  <a:srgbClr val="00B0F0"/>
                </a:solidFill>
                <a:latin typeface="Arial Narrow" panose="020B0606020202030204" pitchFamily="34" charset="0"/>
                <a:sym typeface="+mn-ea"/>
              </a:rPr>
              <a:t>Coopbank Farm pass - </a:t>
            </a:r>
            <a:r>
              <a:rPr lang="en-US" altLang="en-US" sz="1800" dirty="0">
                <a:latin typeface="Arial Narrow" panose="020B0606020202030204" pitchFamily="34" charset="0"/>
                <a:sym typeface="+mn-ea"/>
              </a:rPr>
              <a:t>powered by Mastercard's renowned </a:t>
            </a:r>
            <a:r>
              <a:rPr lang="en-US" altLang="en-US" sz="1800" dirty="0">
                <a:solidFill>
                  <a:srgbClr val="FF9900"/>
                </a:solidFill>
                <a:latin typeface="Arial Narrow" panose="020B0606020202030204" pitchFamily="34" charset="0"/>
                <a:sym typeface="+mn-ea"/>
              </a:rPr>
              <a:t>Community Pass </a:t>
            </a:r>
            <a:r>
              <a:rPr lang="en-US" altLang="en-US" sz="1800" dirty="0">
                <a:latin typeface="Arial Narrow" panose="020B0606020202030204" pitchFamily="34" charset="0"/>
                <a:sym typeface="+mn-ea"/>
              </a:rPr>
              <a:t>platform, it is an Eco-system that seamlessly connects farmers, cooperatives, aggregators, buyers, agricultural input/service providers, financial institutions, and other service providers.</a:t>
            </a:r>
            <a:endParaRPr lang="en-US" altLang="en-US" sz="1800" dirty="0">
              <a:latin typeface="Arial Narrow" panose="020B0606020202030204" pitchFamily="34" charset="0"/>
            </a:endParaRPr>
          </a:p>
        </p:txBody>
      </p:sp>
      <p:grpSp>
        <p:nvGrpSpPr>
          <p:cNvPr id="20483" name="Group 58">
            <a:extLst>
              <a:ext uri="{FF2B5EF4-FFF2-40B4-BE49-F238E27FC236}">
                <a16:creationId xmlns:a16="http://schemas.microsoft.com/office/drawing/2014/main" id="{43879835-5A17-4386-1372-9CA0265DD9A8}"/>
              </a:ext>
            </a:extLst>
          </p:cNvPr>
          <p:cNvGrpSpPr>
            <a:grpSpLocks/>
          </p:cNvGrpSpPr>
          <p:nvPr/>
        </p:nvGrpSpPr>
        <p:grpSpPr bwMode="auto">
          <a:xfrm>
            <a:off x="6591300" y="1955800"/>
            <a:ext cx="5194300" cy="4072732"/>
            <a:chOff x="4347690" y="1818569"/>
            <a:chExt cx="4116585" cy="3477333"/>
          </a:xfrm>
        </p:grpSpPr>
        <p:sp>
          <p:nvSpPr>
            <p:cNvPr id="20488" name="Title 2">
              <a:extLst>
                <a:ext uri="{FF2B5EF4-FFF2-40B4-BE49-F238E27FC236}">
                  <a16:creationId xmlns:a16="http://schemas.microsoft.com/office/drawing/2014/main" id="{5906C57C-6188-0358-3116-858010904E7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 rot="10800000" flipV="1">
              <a:off x="5280572" y="1818569"/>
              <a:ext cx="2893929" cy="464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 anchor="ctr"/>
            <a:lstStyle>
              <a:lvl1pPr defTabSz="68580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 defTabSz="68580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 defTabSz="68580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 defTabSz="68580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 defTabSz="68580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algn="just">
                <a:lnSpc>
                  <a:spcPct val="90000"/>
                </a:lnSpc>
              </a:pPr>
              <a:r>
                <a:rPr lang="en-US" altLang="en-US" sz="1800" dirty="0">
                  <a:solidFill>
                    <a:srgbClr val="00B0F0"/>
                  </a:solidFill>
                  <a:latin typeface="Bahnschrift" panose="020B0502040204020203" pitchFamily="34" charset="0"/>
                  <a:sym typeface="+mn-ea"/>
                </a:rPr>
                <a:t>Simple and Easy to Use platform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en-US" sz="1100" dirty="0">
                  <a:solidFill>
                    <a:prstClr val="black"/>
                  </a:solidFill>
                  <a:latin typeface="Bahnschrift" panose="020B0502040204020203" pitchFamily="34" charset="0"/>
                  <a:sym typeface="+mn-ea"/>
                </a:rPr>
                <a:t>( Made Considering the Agri-sector)</a:t>
              </a:r>
            </a:p>
          </p:txBody>
        </p:sp>
        <p:pic>
          <p:nvPicPr>
            <p:cNvPr id="20489" name="Picture 46">
              <a:extLst>
                <a:ext uri="{FF2B5EF4-FFF2-40B4-BE49-F238E27FC236}">
                  <a16:creationId xmlns:a16="http://schemas.microsoft.com/office/drawing/2014/main" id="{CF4EF8B7-1C5D-941B-7A61-CCF2728E8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5588" y="2758432"/>
              <a:ext cx="1460529" cy="1024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490" name="Google Shape;262;p33">
              <a:extLst>
                <a:ext uri="{FF2B5EF4-FFF2-40B4-BE49-F238E27FC236}">
                  <a16:creationId xmlns:a16="http://schemas.microsoft.com/office/drawing/2014/main" id="{9B2E666D-73AE-346B-AF24-5D30FE5626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7690" y="2667383"/>
              <a:ext cx="1879809" cy="1240011"/>
              <a:chOff x="1177450" y="241631"/>
              <a:chExt cx="6173153" cy="3616776"/>
            </a:xfrm>
          </p:grpSpPr>
          <p:sp>
            <p:nvSpPr>
              <p:cNvPr id="49" name="Google Shape;263;p33">
                <a:extLst>
                  <a:ext uri="{FF2B5EF4-FFF2-40B4-BE49-F238E27FC236}">
                    <a16:creationId xmlns:a16="http://schemas.microsoft.com/office/drawing/2014/main" id="{D477EFE9-79B4-6A95-9005-1B47771B51FC}"/>
                  </a:ext>
                </a:extLst>
              </p:cNvPr>
              <p:cNvSpPr/>
              <p:nvPr/>
            </p:nvSpPr>
            <p:spPr>
              <a:xfrm>
                <a:off x="1681504" y="240696"/>
                <a:ext cx="5162421" cy="3455268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bl" rotWithShape="0">
                  <a:srgbClr val="1C4587">
                    <a:alpha val="50000"/>
                  </a:srgbClr>
                </a:outerShdw>
              </a:effectLst>
            </p:spPr>
            <p:txBody>
              <a:bodyPr spcFirstLastPara="1" lIns="121900" tIns="60934" rIns="121900" bIns="60934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algn="just">
                  <a:defRPr/>
                </a:pPr>
                <a:endParaRPr sz="1000"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" name="Google Shape;264;p33">
                <a:extLst>
                  <a:ext uri="{FF2B5EF4-FFF2-40B4-BE49-F238E27FC236}">
                    <a16:creationId xmlns:a16="http://schemas.microsoft.com/office/drawing/2014/main" id="{5B57B62B-9340-9B33-6ACF-2AD0A6F7AC09}"/>
                  </a:ext>
                </a:extLst>
              </p:cNvPr>
              <p:cNvSpPr/>
              <p:nvPr/>
            </p:nvSpPr>
            <p:spPr>
              <a:xfrm>
                <a:off x="1177450" y="3763172"/>
                <a:ext cx="6172593" cy="94882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bl" rotWithShape="0">
                  <a:srgbClr val="1C4587">
                    <a:alpha val="50000"/>
                  </a:srgbClr>
                </a:outerShdw>
              </a:effectLst>
            </p:spPr>
            <p:txBody>
              <a:bodyPr spcFirstLastPara="1" lIns="121900" tIns="60934" rIns="121900" bIns="60934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algn="just">
                  <a:defRPr/>
                </a:pPr>
                <a:endParaRPr sz="1000"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20499" name="Google Shape;265;p33">
                <a:extLst>
                  <a:ext uri="{FF2B5EF4-FFF2-40B4-BE49-F238E27FC236}">
                    <a16:creationId xmlns:a16="http://schemas.microsoft.com/office/drawing/2014/main" id="{7CE8ECC5-008D-28FD-CC9B-63564F8EEC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7450" y="3687086"/>
                <a:ext cx="6172200" cy="76142"/>
              </a:xfrm>
              <a:custGeom>
                <a:avLst/>
                <a:gdLst>
                  <a:gd name="T0" fmla="*/ 0 w 6172200"/>
                  <a:gd name="T1" fmla="*/ 76143 h 76142"/>
                  <a:gd name="T2" fmla="*/ 6172200 w 6172200"/>
                  <a:gd name="T3" fmla="*/ 76143 h 76142"/>
                  <a:gd name="T4" fmla="*/ 6172200 w 6172200"/>
                  <a:gd name="T5" fmla="*/ 0 h 76142"/>
                  <a:gd name="T6" fmla="*/ 0 w 6172200"/>
                  <a:gd name="T7" fmla="*/ 0 h 76142"/>
                  <a:gd name="T8" fmla="*/ 0 w 6172200"/>
                  <a:gd name="T9" fmla="*/ 76143 h 761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lnTo>
                      <a:pt x="0" y="761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00" tIns="60934" rIns="121900" bIns="60934" anchor="ctr"/>
              <a:lstStyle/>
              <a:p>
                <a:endParaRPr lang="en-US" sz="9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500" name="Google Shape;266;p33">
                <a:extLst>
                  <a:ext uri="{FF2B5EF4-FFF2-40B4-BE49-F238E27FC236}">
                    <a16:creationId xmlns:a16="http://schemas.microsoft.com/office/drawing/2014/main" id="{72C8C1CF-9F60-E509-F729-666A7A2730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6350" y="3687086"/>
                <a:ext cx="903922" cy="47589"/>
              </a:xfrm>
              <a:custGeom>
                <a:avLst/>
                <a:gdLst>
                  <a:gd name="T0" fmla="*/ 0 w 903922"/>
                  <a:gd name="T1" fmla="*/ 0 h 47589"/>
                  <a:gd name="T2" fmla="*/ 53340 w 903922"/>
                  <a:gd name="T3" fmla="*/ 47589 h 47589"/>
                  <a:gd name="T4" fmla="*/ 850582 w 903922"/>
                  <a:gd name="T5" fmla="*/ 47589 h 47589"/>
                  <a:gd name="T6" fmla="*/ 903922 w 903922"/>
                  <a:gd name="T7" fmla="*/ 0 h 47589"/>
                  <a:gd name="T8" fmla="*/ 0 w 903922"/>
                  <a:gd name="T9" fmla="*/ 0 h 475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00" tIns="60934" rIns="121900" bIns="60934" anchor="ctr"/>
              <a:lstStyle/>
              <a:p>
                <a:endParaRPr lang="en-US" sz="9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31D85CF-476C-F31B-20E6-ABD6EB5C5F0D}"/>
                </a:ext>
              </a:extLst>
            </p:cNvPr>
            <p:cNvSpPr/>
            <p:nvPr/>
          </p:nvSpPr>
          <p:spPr>
            <a:xfrm>
              <a:off x="4677948" y="3985210"/>
              <a:ext cx="3786327" cy="1310692"/>
            </a:xfrm>
            <a:prstGeom prst="rect">
              <a:avLst/>
            </a:prstGeom>
          </p:spPr>
          <p:txBody>
            <a:bodyPr/>
            <a:lstStyle/>
            <a:p>
              <a:pPr marL="159176" algn="r">
                <a:lnSpc>
                  <a:spcPct val="150000"/>
                </a:lnSpc>
                <a:defRPr/>
              </a:pPr>
              <a:r>
                <a:rPr lang="en-US" sz="1600" dirty="0">
                  <a:solidFill>
                    <a:prstClr val="black"/>
                  </a:solidFill>
                  <a:latin typeface="Bahnschrift" panose="020B0502040204020203" pitchFamily="34" charset="0"/>
                </a:rPr>
                <a:t>Offline Mobile App</a:t>
              </a:r>
            </a:p>
            <a:p>
              <a:pPr marL="159176" algn="just">
                <a:defRPr/>
              </a:pPr>
              <a:endParaRPr lang="en-US" sz="1000" dirty="0">
                <a:solidFill>
                  <a:prstClr val="black"/>
                </a:solidFill>
                <a:latin typeface="Bahnschrift" panose="020B0502040204020203" pitchFamily="34" charset="0"/>
              </a:endParaRPr>
            </a:p>
            <a:p>
              <a:pPr marL="306921" indent="-154520" algn="just">
                <a:defRPr/>
              </a:pPr>
              <a:r>
                <a:rPr lang="en-US" sz="900" kern="0" dirty="0">
                  <a:solidFill>
                    <a:srgbClr val="3F3F3F"/>
                  </a:solidFill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Language support in : </a:t>
              </a:r>
            </a:p>
            <a:p>
              <a:pPr marL="1660525" indent="-117475" algn="just">
                <a:buFont typeface="Arial" panose="020B0604020202020204" pitchFamily="34" charset="0"/>
                <a:buChar char="•"/>
                <a:tabLst>
                  <a:tab pos="992730" algn="l"/>
                </a:tabLst>
                <a:defRPr/>
              </a:pPr>
              <a:r>
                <a:rPr lang="en-US" sz="900" kern="0" dirty="0" err="1">
                  <a:solidFill>
                    <a:srgbClr val="3F3F3F"/>
                  </a:solidFill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Afaan</a:t>
              </a:r>
              <a:r>
                <a:rPr lang="en-US" sz="900" kern="0" dirty="0">
                  <a:solidFill>
                    <a:srgbClr val="3F3F3F"/>
                  </a:solidFill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 Oromo</a:t>
              </a:r>
            </a:p>
            <a:p>
              <a:pPr marL="1660525" indent="-117475" algn="just">
                <a:buFont typeface="Arial" panose="020B0604020202020204" pitchFamily="34" charset="0"/>
                <a:buChar char="•"/>
                <a:tabLst>
                  <a:tab pos="992730" algn="l"/>
                </a:tabLst>
                <a:defRPr/>
              </a:pPr>
              <a:r>
                <a:rPr lang="en-US" sz="900" kern="0" dirty="0">
                  <a:solidFill>
                    <a:srgbClr val="3F3F3F"/>
                  </a:solidFill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Amharic and </a:t>
              </a:r>
            </a:p>
            <a:p>
              <a:pPr marL="1660525" indent="-117475" algn="just">
                <a:buFont typeface="Arial" panose="020B0604020202020204" pitchFamily="34" charset="0"/>
                <a:buChar char="•"/>
                <a:tabLst>
                  <a:tab pos="992730" algn="l"/>
                </a:tabLst>
                <a:defRPr/>
              </a:pPr>
              <a:r>
                <a:rPr lang="en-US" sz="900" kern="0" dirty="0">
                  <a:solidFill>
                    <a:srgbClr val="3F3F3F"/>
                  </a:solidFill>
                  <a:latin typeface="Nirmala UI Semilight" panose="020B0402040204020203" pitchFamily="34" charset="0"/>
                  <a:ea typeface="Nirmala UI Semilight" panose="020B0402040204020203" pitchFamily="34" charset="0"/>
                  <a:cs typeface="Nirmala UI Semilight" panose="020B0402040204020203" pitchFamily="34" charset="0"/>
                </a:rPr>
                <a:t>English</a:t>
              </a:r>
            </a:p>
          </p:txBody>
        </p:sp>
        <p:pic>
          <p:nvPicPr>
            <p:cNvPr id="20492" name="Picture 53">
              <a:extLst>
                <a:ext uri="{FF2B5EF4-FFF2-40B4-BE49-F238E27FC236}">
                  <a16:creationId xmlns:a16="http://schemas.microsoft.com/office/drawing/2014/main" id="{B176B153-E822-3E24-D006-36A29ABAC4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3" b="5405"/>
            <a:stretch>
              <a:fillRect/>
            </a:stretch>
          </p:blipFill>
          <p:spPr bwMode="auto">
            <a:xfrm>
              <a:off x="7369233" y="2667383"/>
              <a:ext cx="641075" cy="1282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3" name="Picture 54">
              <a:extLst>
                <a:ext uri="{FF2B5EF4-FFF2-40B4-BE49-F238E27FC236}">
                  <a16:creationId xmlns:a16="http://schemas.microsoft.com/office/drawing/2014/main" id="{724A7903-F69F-C102-8D46-396C02457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2037" y="2564517"/>
              <a:ext cx="933104" cy="1543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4" name="Picture 55">
              <a:extLst>
                <a:ext uri="{FF2B5EF4-FFF2-40B4-BE49-F238E27FC236}">
                  <a16:creationId xmlns:a16="http://schemas.microsoft.com/office/drawing/2014/main" id="{F5DE109E-3C24-8605-FDAA-9EB530299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754" y="3199777"/>
              <a:ext cx="398031" cy="422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5" name="TextBox 56">
              <a:extLst>
                <a:ext uri="{FF2B5EF4-FFF2-40B4-BE49-F238E27FC236}">
                  <a16:creationId xmlns:a16="http://schemas.microsoft.com/office/drawing/2014/main" id="{C3EB5CDF-EDA0-34E6-CBC2-F8ABED6BD2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1576" y="4044987"/>
              <a:ext cx="508552" cy="289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defTabSz="2436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defTabSz="2436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defTabSz="2436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defTabSz="2436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algn="just"/>
              <a:r>
                <a:rPr lang="en-US" altLang="en-US" sz="1600">
                  <a:latin typeface="Bahnschrift" panose="020B0502040204020203" pitchFamily="34" charset="0"/>
                </a:rPr>
                <a:t>Web</a:t>
              </a:r>
            </a:p>
          </p:txBody>
        </p:sp>
        <p:sp>
          <p:nvSpPr>
            <p:cNvPr id="20496" name="TextBox 57">
              <a:extLst>
                <a:ext uri="{FF2B5EF4-FFF2-40B4-BE49-F238E27FC236}">
                  <a16:creationId xmlns:a16="http://schemas.microsoft.com/office/drawing/2014/main" id="{3C10CECE-648B-5E9E-5F42-CF1598C3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2626" y="4076617"/>
              <a:ext cx="508552" cy="289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defTabSz="2436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defTabSz="2436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defTabSz="2436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defTabSz="2436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algn="just"/>
              <a:r>
                <a:rPr lang="en-US" altLang="en-US" sz="1600">
                  <a:latin typeface="Bahnschrift" panose="020B0502040204020203" pitchFamily="34" charset="0"/>
                </a:rPr>
                <a:t>&amp;</a:t>
              </a:r>
            </a:p>
          </p:txBody>
        </p:sp>
      </p:grpSp>
      <p:pic>
        <p:nvPicPr>
          <p:cNvPr id="20484" name="Picture 62">
            <a:extLst>
              <a:ext uri="{FF2B5EF4-FFF2-40B4-BE49-F238E27FC236}">
                <a16:creationId xmlns:a16="http://schemas.microsoft.com/office/drawing/2014/main" id="{5079E349-FF65-4F44-CAB4-B4604D065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9" r="40756" b="2251"/>
          <a:stretch>
            <a:fillRect/>
          </a:stretch>
        </p:blipFill>
        <p:spPr bwMode="auto">
          <a:xfrm>
            <a:off x="5830889" y="76995"/>
            <a:ext cx="492125" cy="670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406C9-4D0A-BE03-EF0B-977738298978}"/>
              </a:ext>
            </a:extLst>
          </p:cNvPr>
          <p:cNvSpPr txBox="1"/>
          <p:nvPr/>
        </p:nvSpPr>
        <p:spPr>
          <a:xfrm>
            <a:off x="6274824" y="5626760"/>
            <a:ext cx="55429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Farmers do not directly use the platform, they access it through their Cooperative, Cooperative Agents or any other organization they are under.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1E586-E0FE-0CB0-5256-01B80ADC4F39}"/>
              </a:ext>
            </a:extLst>
          </p:cNvPr>
          <p:cNvSpPr txBox="1"/>
          <p:nvPr/>
        </p:nvSpPr>
        <p:spPr>
          <a:xfrm>
            <a:off x="673544" y="861908"/>
            <a:ext cx="6180082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en-US" sz="4000" b="1" dirty="0">
                <a:solidFill>
                  <a:srgbClr val="00B0F0"/>
                </a:solidFill>
                <a:latin typeface="Arial Narrow" panose="020B0606020202030204" pitchFamily="34" charset="0"/>
                <a:sym typeface="+mn-ea"/>
              </a:rPr>
              <a:t>Farm Pass </a:t>
            </a:r>
            <a:endParaRPr lang="en-GB" sz="4000" b="1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515BE5D-BB82-F2BB-4849-B58F3E043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619" y="160762"/>
            <a:ext cx="1428750" cy="58102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77D192-96FA-1A18-D370-04F6E95A22C2}"/>
              </a:ext>
            </a:extLst>
          </p:cNvPr>
          <p:cNvSpPr/>
          <p:nvPr/>
        </p:nvSpPr>
        <p:spPr>
          <a:xfrm>
            <a:off x="9299933" y="6516246"/>
            <a:ext cx="2419794" cy="26402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Empowering Communities, Transforming Lives! </a:t>
            </a:r>
          </a:p>
        </p:txBody>
      </p:sp>
    </p:spTree>
    <p:extLst>
      <p:ext uri="{BB962C8B-B14F-4D97-AF65-F5344CB8AC3E}">
        <p14:creationId xmlns:p14="http://schemas.microsoft.com/office/powerpoint/2010/main" val="238774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object 13" descr="object 13">
            <a:extLst>
              <a:ext uri="{FF2B5EF4-FFF2-40B4-BE49-F238E27FC236}">
                <a16:creationId xmlns:a16="http://schemas.microsoft.com/office/drawing/2014/main" id="{7B67A393-4E0E-F354-0293-674536401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6"/>
          <a:stretch>
            <a:fillRect/>
          </a:stretch>
        </p:blipFill>
        <p:spPr bwMode="auto">
          <a:xfrm>
            <a:off x="612774" y="620892"/>
            <a:ext cx="10278269" cy="542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A12A5A-E85B-AC99-406F-5B974842F086}"/>
              </a:ext>
            </a:extLst>
          </p:cNvPr>
          <p:cNvSpPr/>
          <p:nvPr/>
        </p:nvSpPr>
        <p:spPr>
          <a:xfrm>
            <a:off x="3805238" y="3794919"/>
            <a:ext cx="11575257" cy="12736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58753">
              <a:lnSpc>
                <a:spcPct val="150000"/>
              </a:lnSpc>
              <a:defRPr/>
            </a:pPr>
            <a:endParaRPr lang="en-US" sz="1867" dirty="0"/>
          </a:p>
          <a:p>
            <a:pPr marL="990613">
              <a:lnSpc>
                <a:spcPct val="150000"/>
              </a:lnSpc>
              <a:defRPr/>
            </a:pPr>
            <a:endParaRPr lang="en-US" sz="1867" dirty="0"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pPr marL="1680655">
              <a:lnSpc>
                <a:spcPct val="150000"/>
              </a:lnSpc>
              <a:defRPr/>
            </a:pPr>
            <a:endParaRPr lang="en-US" sz="1600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21511" name="Group 16">
            <a:extLst>
              <a:ext uri="{FF2B5EF4-FFF2-40B4-BE49-F238E27FC236}">
                <a16:creationId xmlns:a16="http://schemas.microsoft.com/office/drawing/2014/main" id="{75E73365-C487-941F-4B4C-C1DB99B9C399}"/>
              </a:ext>
            </a:extLst>
          </p:cNvPr>
          <p:cNvGrpSpPr>
            <a:grpSpLocks/>
          </p:cNvGrpSpPr>
          <p:nvPr/>
        </p:nvGrpSpPr>
        <p:grpSpPr bwMode="auto">
          <a:xfrm>
            <a:off x="-169069" y="1408436"/>
            <a:ext cx="10107548" cy="2183782"/>
            <a:chOff x="2064244" y="11350011"/>
            <a:chExt cx="20213847" cy="4367412"/>
          </a:xfrm>
        </p:grpSpPr>
        <p:pic>
          <p:nvPicPr>
            <p:cNvPr id="21517" name="Picture 8">
              <a:extLst>
                <a:ext uri="{FF2B5EF4-FFF2-40B4-BE49-F238E27FC236}">
                  <a16:creationId xmlns:a16="http://schemas.microsoft.com/office/drawing/2014/main" id="{66C0F66D-DDE7-6819-6DF0-9656969109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602" y="11350011"/>
              <a:ext cx="1718825" cy="171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F46800-8ADA-91D8-D0B9-5210DC1A22FC}"/>
                </a:ext>
              </a:extLst>
            </p:cNvPr>
            <p:cNvSpPr/>
            <p:nvPr/>
          </p:nvSpPr>
          <p:spPr>
            <a:xfrm>
              <a:off x="2064244" y="11557968"/>
              <a:ext cx="20213847" cy="4159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92380">
                <a:lnSpc>
                  <a:spcPct val="150000"/>
                </a:lnSpc>
                <a:defRPr/>
              </a:pPr>
              <a:r>
                <a:rPr lang="en-US" b="1" dirty="0">
                  <a:solidFill>
                    <a:schemeClr val="accent2"/>
                  </a:solidFill>
                  <a:latin typeface="Bahnschrift" panose="020B0502040204020203" pitchFamily="34" charset="0"/>
                  <a:cs typeface="Arial" panose="020B0604020202020204" pitchFamily="34" charset="0"/>
                </a:rPr>
                <a:t>Farmer Profiling</a:t>
              </a:r>
            </a:p>
            <a:p>
              <a:pPr marL="2520980" indent="-228600">
                <a:lnSpc>
                  <a:spcPct val="20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latin typeface="Bahnschrift" panose="020B0502040204020203" pitchFamily="34" charset="0"/>
                  <a:cs typeface="Arial" panose="020B0604020202020204" pitchFamily="34" charset="0"/>
                </a:rPr>
                <a:t>Digitize Member Farmers Profile for Cooperatives</a:t>
              </a:r>
            </a:p>
            <a:p>
              <a:pPr marL="2520980" indent="-228600">
                <a:lnSpc>
                  <a:spcPct val="20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latin typeface="Bahnschrift" panose="020B0502040204020203" pitchFamily="34" charset="0"/>
                  <a:cs typeface="Arial" panose="020B0604020202020204" pitchFamily="34" charset="0"/>
                </a:rPr>
                <a:t>Enable Cooperatives to Communicate with their Farmers through SMS</a:t>
              </a:r>
            </a:p>
            <a:p>
              <a:pPr marL="2520980" indent="-228600">
                <a:lnSpc>
                  <a:spcPct val="20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latin typeface="Bahnschrift" panose="020B0502040204020203" pitchFamily="34" charset="0"/>
                  <a:cs typeface="Arial" panose="020B0604020202020204" pitchFamily="34" charset="0"/>
                </a:rPr>
                <a:t>Enable SMS based Advisory Services, Market Information, Weather Info and etc..</a:t>
              </a:r>
            </a:p>
            <a:p>
              <a:pPr marL="2292380">
                <a:lnSpc>
                  <a:spcPct val="150000"/>
                </a:lnSpc>
                <a:defRPr/>
              </a:pPr>
              <a:endParaRPr lang="en-US" sz="1400" dirty="0">
                <a:latin typeface="Bahnschrift" panose="020B0502040204020203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513" name="Rectangle 13">
            <a:extLst>
              <a:ext uri="{FF2B5EF4-FFF2-40B4-BE49-F238E27FC236}">
                <a16:creationId xmlns:a16="http://schemas.microsoft.com/office/drawing/2014/main" id="{007009E4-EB69-8D5C-BC45-2148A3720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823" y="-268251"/>
            <a:ext cx="960834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altLang="en-US" sz="2700" dirty="0">
                <a:solidFill>
                  <a:srgbClr val="00B0F0"/>
                </a:solidFill>
                <a:latin typeface="Bahnschrift" panose="020B0502040204020203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en-US" altLang="en-US" sz="2700" dirty="0">
                <a:solidFill>
                  <a:srgbClr val="00B0F0"/>
                </a:solidFill>
                <a:latin typeface="Bahnschrift" panose="020B0502040204020203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Farm pass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E1CF7-3069-2EB4-CDD4-339F57DD4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" y="3585945"/>
            <a:ext cx="4432092" cy="3324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8D6212-DD41-DC39-3680-E32B2425E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3" y="3571607"/>
            <a:ext cx="5266807" cy="3335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3B952-8357-BB42-3EF1-550C715107A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5" r="30331" b="6263"/>
          <a:stretch/>
        </p:blipFill>
        <p:spPr>
          <a:xfrm>
            <a:off x="0" y="3654656"/>
            <a:ext cx="5273334" cy="3203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8D07DA-8514-39CE-C765-A44212EA1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1894" y="4073172"/>
            <a:ext cx="5762631" cy="278482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1FE604-2967-765E-EE4A-64ECC988A725}"/>
              </a:ext>
            </a:extLst>
          </p:cNvPr>
          <p:cNvSpPr/>
          <p:nvPr/>
        </p:nvSpPr>
        <p:spPr>
          <a:xfrm>
            <a:off x="9299933" y="6516246"/>
            <a:ext cx="2419794" cy="26402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Empowering Communities, Transforming Lives! </a:t>
            </a:r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51F4A76-A894-FCBE-E7A2-9FD937D013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619" y="160762"/>
            <a:ext cx="1428750" cy="5810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D67C0B-0545-1AFF-0FCD-642E363CE0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1894" y="3429000"/>
            <a:ext cx="5967566" cy="3429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A12A5A-E85B-AC99-406F-5B974842F086}"/>
              </a:ext>
            </a:extLst>
          </p:cNvPr>
          <p:cNvSpPr/>
          <p:nvPr/>
        </p:nvSpPr>
        <p:spPr>
          <a:xfrm>
            <a:off x="3805238" y="3794919"/>
            <a:ext cx="11575257" cy="12736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58753">
              <a:lnSpc>
                <a:spcPct val="150000"/>
              </a:lnSpc>
              <a:defRPr/>
            </a:pPr>
            <a:endParaRPr lang="en-US" sz="1867" dirty="0"/>
          </a:p>
          <a:p>
            <a:pPr marL="990613">
              <a:lnSpc>
                <a:spcPct val="150000"/>
              </a:lnSpc>
              <a:defRPr/>
            </a:pPr>
            <a:endParaRPr lang="en-US" sz="1867" dirty="0"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pPr marL="1680655">
              <a:lnSpc>
                <a:spcPct val="150000"/>
              </a:lnSpc>
              <a:defRPr/>
            </a:pPr>
            <a:endParaRPr lang="en-US" sz="1600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21512" name="Group 6">
            <a:extLst>
              <a:ext uri="{FF2B5EF4-FFF2-40B4-BE49-F238E27FC236}">
                <a16:creationId xmlns:a16="http://schemas.microsoft.com/office/drawing/2014/main" id="{06986E95-1846-B823-8C24-7F153EE0FAF7}"/>
              </a:ext>
            </a:extLst>
          </p:cNvPr>
          <p:cNvGrpSpPr>
            <a:grpSpLocks/>
          </p:cNvGrpSpPr>
          <p:nvPr/>
        </p:nvGrpSpPr>
        <p:grpSpPr bwMode="auto">
          <a:xfrm>
            <a:off x="-307299" y="1431964"/>
            <a:ext cx="12651699" cy="3581686"/>
            <a:chOff x="2053155" y="5248864"/>
            <a:chExt cx="24188074" cy="716288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F41D03D-7852-77AC-C80A-BEC5AD827F28}"/>
                </a:ext>
              </a:extLst>
            </p:cNvPr>
            <p:cNvSpPr/>
            <p:nvPr/>
          </p:nvSpPr>
          <p:spPr>
            <a:xfrm>
              <a:off x="2053155" y="5248864"/>
              <a:ext cx="24188074" cy="71628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92380">
                <a:lnSpc>
                  <a:spcPct val="150000"/>
                </a:lnSpc>
                <a:defRPr/>
              </a:pPr>
              <a:r>
                <a:rPr lang="en-US" sz="1600" b="1" dirty="0">
                  <a:solidFill>
                    <a:schemeClr val="accent2"/>
                  </a:solidFill>
                  <a:latin typeface="Bahnschrift" panose="020B0502040204020203" pitchFamily="34" charset="0"/>
                  <a:cs typeface="Arial" panose="020B0604020202020204" pitchFamily="34" charset="0"/>
                </a:rPr>
                <a:t>Better Access to Services</a:t>
              </a:r>
            </a:p>
            <a:p>
              <a:pPr marL="2292380">
                <a:lnSpc>
                  <a:spcPct val="200000"/>
                </a:lnSpc>
                <a:defRPr/>
              </a:pPr>
              <a:r>
                <a:rPr lang="en-US" sz="1400" dirty="0">
                  <a:solidFill>
                    <a:srgbClr val="00B0F0"/>
                  </a:solidFill>
                  <a:latin typeface="Bahnschrift" panose="020B0502040204020203" pitchFamily="34" charset="0"/>
                  <a:cs typeface="Arial" panose="020B0604020202020204" pitchFamily="34" charset="0"/>
                </a:rPr>
                <a:t>Farmers Service Demand Aggregation </a:t>
              </a:r>
              <a:r>
                <a:rPr lang="en-US" sz="1400" dirty="0">
                  <a:latin typeface="Bahnschrift" panose="020B0502040204020203" pitchFamily="34" charset="0"/>
                  <a:cs typeface="Arial" panose="020B0604020202020204" pitchFamily="34" charset="0"/>
                </a:rPr>
                <a:t>– Enable Cooperatives to aggregate and address input / Service needs of Farmers</a:t>
              </a:r>
            </a:p>
            <a:p>
              <a:pPr marL="3657600" indent="-344488">
                <a:lnSpc>
                  <a:spcPct val="200000"/>
                </a:lnSpc>
                <a:buFont typeface="Wingdings" panose="05000000000000000000" pitchFamily="2" charset="2"/>
                <a:buChar char="ü"/>
                <a:defRPr/>
              </a:pPr>
              <a:endParaRPr lang="en-US" sz="1100" dirty="0">
                <a:latin typeface="Bahnschrift" panose="020B0502040204020203" pitchFamily="34" charset="0"/>
                <a:cs typeface="Arial" panose="020B0604020202020204" pitchFamily="34" charset="0"/>
              </a:endParaRPr>
            </a:p>
            <a:p>
              <a:pPr marL="2803525" indent="-233363">
                <a:lnSpc>
                  <a:spcPct val="200000"/>
                </a:lnSpc>
                <a:defRPr/>
              </a:pPr>
              <a:r>
                <a:rPr lang="en-US" sz="1100" dirty="0">
                  <a:latin typeface="Bahnschrift" panose="020B0502040204020203" pitchFamily="34" charset="0"/>
                  <a:cs typeface="Arial" panose="020B0604020202020204" pitchFamily="34" charset="0"/>
                </a:rPr>
                <a:t>Connecting Farmers with</a:t>
              </a:r>
            </a:p>
            <a:p>
              <a:pPr marL="4175125" indent="-344488">
                <a:lnSpc>
                  <a:spcPct val="20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sz="1100" dirty="0">
                  <a:latin typeface="Bahnschrift" panose="020B0502040204020203" pitchFamily="34" charset="0"/>
                  <a:cs typeface="Arial" panose="020B0604020202020204" pitchFamily="34" charset="0"/>
                </a:rPr>
                <a:t>Insurance Providers</a:t>
              </a:r>
            </a:p>
            <a:p>
              <a:pPr marL="4175125" indent="-344488">
                <a:lnSpc>
                  <a:spcPct val="20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sz="1100" dirty="0">
                  <a:latin typeface="Bahnschrift" panose="020B0502040204020203" pitchFamily="34" charset="0"/>
                  <a:cs typeface="Arial" panose="020B0604020202020204" pitchFamily="34" charset="0"/>
                </a:rPr>
                <a:t>Input Providers</a:t>
              </a:r>
            </a:p>
            <a:p>
              <a:pPr marL="4175125" indent="-344488">
                <a:lnSpc>
                  <a:spcPct val="20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sz="1100" dirty="0">
                  <a:latin typeface="Bahnschrift" panose="020B0502040204020203" pitchFamily="34" charset="0"/>
                  <a:cs typeface="Arial" panose="020B0604020202020204" pitchFamily="34" charset="0"/>
                </a:rPr>
                <a:t>Extension service providers</a:t>
              </a:r>
            </a:p>
            <a:p>
              <a:pPr marL="4175125" indent="-344488">
                <a:lnSpc>
                  <a:spcPct val="20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sz="1100" dirty="0">
                  <a:latin typeface="Bahnschrift" panose="020B0502040204020203" pitchFamily="34" charset="0"/>
                  <a:cs typeface="Arial" panose="020B0604020202020204" pitchFamily="34" charset="0"/>
                </a:rPr>
                <a:t>Agri Tech Companies</a:t>
              </a:r>
            </a:p>
            <a:p>
              <a:pPr marL="4175125" indent="-344488">
                <a:lnSpc>
                  <a:spcPct val="200000"/>
                </a:lnSpc>
                <a:buFont typeface="Wingdings" panose="05000000000000000000" pitchFamily="2" charset="2"/>
                <a:buChar char="ü"/>
                <a:defRPr/>
              </a:pPr>
              <a:r>
                <a:rPr lang="en-US" sz="1100" dirty="0">
                  <a:latin typeface="Bahnschrift" panose="020B0502040204020203" pitchFamily="34" charset="0"/>
                  <a:cs typeface="Arial" panose="020B0604020202020204" pitchFamily="34" charset="0"/>
                </a:rPr>
                <a:t>Financial Institutions and </a:t>
              </a:r>
              <a:r>
                <a:rPr lang="en-US" sz="1100" dirty="0" err="1">
                  <a:latin typeface="Bahnschrift" panose="020B0502040204020203" pitchFamily="34" charset="0"/>
                  <a:cs typeface="Arial" panose="020B0604020202020204" pitchFamily="34" charset="0"/>
                </a:rPr>
                <a:t>etc</a:t>
              </a:r>
              <a:r>
                <a:rPr lang="en-US" sz="1100" dirty="0">
                  <a:latin typeface="Bahnschrift" panose="020B0502040204020203" pitchFamily="34" charset="0"/>
                  <a:cs typeface="Arial" panose="020B0604020202020204" pitchFamily="34" charset="0"/>
                </a:rPr>
                <a:t>…</a:t>
              </a:r>
              <a:endParaRPr lang="en-US" sz="1200" dirty="0">
                <a:latin typeface="Bahnschrift" panose="020B0502040204020203" pitchFamily="34" charset="0"/>
                <a:cs typeface="Arial" panose="020B0604020202020204" pitchFamily="34" charset="0"/>
              </a:endParaRPr>
            </a:p>
            <a:p>
              <a:pPr marL="2292380">
                <a:lnSpc>
                  <a:spcPct val="150000"/>
                </a:lnSpc>
                <a:defRPr/>
              </a:pPr>
              <a:endParaRPr lang="en-US" sz="1600" dirty="0">
                <a:latin typeface="Bahnschrift" panose="020B05020402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516" name="Picture 11">
              <a:extLst>
                <a:ext uri="{FF2B5EF4-FFF2-40B4-BE49-F238E27FC236}">
                  <a16:creationId xmlns:a16="http://schemas.microsoft.com/office/drawing/2014/main" id="{2447278A-77CE-E43A-0514-000CE32E7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0912" y="5248864"/>
              <a:ext cx="2989183" cy="3311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513" name="Rectangle 13">
            <a:extLst>
              <a:ext uri="{FF2B5EF4-FFF2-40B4-BE49-F238E27FC236}">
                <a16:creationId xmlns:a16="http://schemas.microsoft.com/office/drawing/2014/main" id="{007009E4-EB69-8D5C-BC45-2148A3720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823" y="-268251"/>
            <a:ext cx="960834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altLang="en-US" sz="2700" dirty="0">
                <a:solidFill>
                  <a:srgbClr val="00B0F0"/>
                </a:solidFill>
                <a:latin typeface="Bahnschrift" panose="020B0502040204020203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en-US" altLang="en-US" sz="2700" dirty="0">
                <a:solidFill>
                  <a:srgbClr val="00B0F0"/>
                </a:solidFill>
                <a:latin typeface="Bahnschrift" panose="020B0502040204020203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Farm pass Services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AF4F21-1FE9-E88C-090B-EDE8B6C4B081}"/>
              </a:ext>
            </a:extLst>
          </p:cNvPr>
          <p:cNvGrpSpPr/>
          <p:nvPr/>
        </p:nvGrpSpPr>
        <p:grpSpPr>
          <a:xfrm>
            <a:off x="7620170" y="2438613"/>
            <a:ext cx="3644543" cy="3543808"/>
            <a:chOff x="7413586" y="3063081"/>
            <a:chExt cx="3644543" cy="354380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7560128-F349-C4A4-967E-A0CC2E572403}"/>
                </a:ext>
              </a:extLst>
            </p:cNvPr>
            <p:cNvGrpSpPr/>
            <p:nvPr/>
          </p:nvGrpSpPr>
          <p:grpSpPr>
            <a:xfrm>
              <a:off x="7413586" y="3063081"/>
              <a:ext cx="3644543" cy="3543808"/>
              <a:chOff x="3846792" y="1676975"/>
              <a:chExt cx="4409704" cy="4287820"/>
            </a:xfrm>
          </p:grpSpPr>
          <p:sp>
            <p:nvSpPr>
              <p:cNvPr id="4" name="Google Shape;1443;p37">
                <a:extLst>
                  <a:ext uri="{FF2B5EF4-FFF2-40B4-BE49-F238E27FC236}">
                    <a16:creationId xmlns:a16="http://schemas.microsoft.com/office/drawing/2014/main" id="{216C409B-999C-0237-F4A5-477FE7EAA932}"/>
                  </a:ext>
                </a:extLst>
              </p:cNvPr>
              <p:cNvSpPr/>
              <p:nvPr/>
            </p:nvSpPr>
            <p:spPr>
              <a:xfrm>
                <a:off x="4868395" y="1676975"/>
                <a:ext cx="769032" cy="831110"/>
              </a:xfrm>
              <a:custGeom>
                <a:avLst/>
                <a:gdLst/>
                <a:ahLst/>
                <a:cxnLst/>
                <a:rect l="l" t="t" r="r" b="b"/>
                <a:pathLst>
                  <a:path w="21134" h="22840" extrusionOk="0">
                    <a:moveTo>
                      <a:pt x="10576" y="1528"/>
                    </a:moveTo>
                    <a:cubicBezTo>
                      <a:pt x="11644" y="1528"/>
                      <a:pt x="12729" y="1750"/>
                      <a:pt x="13764" y="2218"/>
                    </a:cubicBezTo>
                    <a:cubicBezTo>
                      <a:pt x="17669" y="3992"/>
                      <a:pt x="19395" y="8576"/>
                      <a:pt x="17633" y="12481"/>
                    </a:cubicBezTo>
                    <a:cubicBezTo>
                      <a:pt x="16331" y="15339"/>
                      <a:pt x="13515" y="17030"/>
                      <a:pt x="10564" y="17030"/>
                    </a:cubicBezTo>
                    <a:cubicBezTo>
                      <a:pt x="9495" y="17030"/>
                      <a:pt x="8409" y="16808"/>
                      <a:pt x="7370" y="16339"/>
                    </a:cubicBezTo>
                    <a:cubicBezTo>
                      <a:pt x="3477" y="14577"/>
                      <a:pt x="1750" y="9981"/>
                      <a:pt x="3512" y="6088"/>
                    </a:cubicBezTo>
                    <a:cubicBezTo>
                      <a:pt x="4806" y="3221"/>
                      <a:pt x="7627" y="1528"/>
                      <a:pt x="10576" y="1528"/>
                    </a:cubicBezTo>
                    <a:close/>
                    <a:moveTo>
                      <a:pt x="10580" y="1"/>
                    </a:moveTo>
                    <a:cubicBezTo>
                      <a:pt x="7046" y="1"/>
                      <a:pt x="3667" y="2029"/>
                      <a:pt x="2119" y="5457"/>
                    </a:cubicBezTo>
                    <a:cubicBezTo>
                      <a:pt x="0" y="10124"/>
                      <a:pt x="2072" y="15613"/>
                      <a:pt x="6739" y="17732"/>
                    </a:cubicBezTo>
                    <a:cubicBezTo>
                      <a:pt x="7972" y="18295"/>
                      <a:pt x="9261" y="18558"/>
                      <a:pt x="10534" y="18558"/>
                    </a:cubicBezTo>
                    <a:cubicBezTo>
                      <a:pt x="10822" y="18558"/>
                      <a:pt x="11109" y="18544"/>
                      <a:pt x="11394" y="18518"/>
                    </a:cubicBezTo>
                    <a:lnTo>
                      <a:pt x="15669" y="22840"/>
                    </a:lnTo>
                    <a:lnTo>
                      <a:pt x="16050" y="16768"/>
                    </a:lnTo>
                    <a:cubicBezTo>
                      <a:pt x="17300" y="15851"/>
                      <a:pt x="18336" y="14625"/>
                      <a:pt x="19026" y="13112"/>
                    </a:cubicBezTo>
                    <a:cubicBezTo>
                      <a:pt x="21134" y="8445"/>
                      <a:pt x="19062" y="2944"/>
                      <a:pt x="14395" y="825"/>
                    </a:cubicBezTo>
                    <a:cubicBezTo>
                      <a:pt x="13156" y="266"/>
                      <a:pt x="11858" y="1"/>
                      <a:pt x="10580" y="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" name="Google Shape;1444;p37">
                <a:extLst>
                  <a:ext uri="{FF2B5EF4-FFF2-40B4-BE49-F238E27FC236}">
                    <a16:creationId xmlns:a16="http://schemas.microsoft.com/office/drawing/2014/main" id="{7BE9E9C9-1B9F-DAF6-5174-A9E6C02F2095}"/>
                  </a:ext>
                </a:extLst>
              </p:cNvPr>
              <p:cNvSpPr/>
              <p:nvPr/>
            </p:nvSpPr>
            <p:spPr>
              <a:xfrm>
                <a:off x="5012675" y="2281203"/>
                <a:ext cx="897737" cy="581013"/>
              </a:xfrm>
              <a:custGeom>
                <a:avLst/>
                <a:gdLst/>
                <a:ahLst/>
                <a:cxnLst/>
                <a:rect l="l" t="t" r="r" b="b"/>
                <a:pathLst>
                  <a:path w="24671" h="15967" extrusionOk="0">
                    <a:moveTo>
                      <a:pt x="24670" y="0"/>
                    </a:moveTo>
                    <a:cubicBezTo>
                      <a:pt x="15252" y="715"/>
                      <a:pt x="6692" y="4501"/>
                      <a:pt x="1" y="10383"/>
                    </a:cubicBezTo>
                    <a:lnTo>
                      <a:pt x="5585" y="15967"/>
                    </a:lnTo>
                    <a:cubicBezTo>
                      <a:pt x="10823" y="11502"/>
                      <a:pt x="17419" y="8573"/>
                      <a:pt x="24670" y="7906"/>
                    </a:cubicBezTo>
                    <a:lnTo>
                      <a:pt x="24670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450;p37">
                <a:extLst>
                  <a:ext uri="{FF2B5EF4-FFF2-40B4-BE49-F238E27FC236}">
                    <a16:creationId xmlns:a16="http://schemas.microsoft.com/office/drawing/2014/main" id="{671DC5AB-C4CA-104B-8400-3000E4BEC471}"/>
                  </a:ext>
                </a:extLst>
              </p:cNvPr>
              <p:cNvSpPr/>
              <p:nvPr/>
            </p:nvSpPr>
            <p:spPr>
              <a:xfrm>
                <a:off x="3846792" y="4224069"/>
                <a:ext cx="884746" cy="675550"/>
              </a:xfrm>
              <a:custGeom>
                <a:avLst/>
                <a:gdLst/>
                <a:ahLst/>
                <a:cxnLst/>
                <a:rect l="l" t="t" r="r" b="b"/>
                <a:pathLst>
                  <a:path w="24314" h="18565" extrusionOk="0">
                    <a:moveTo>
                      <a:pt x="10603" y="1533"/>
                    </a:moveTo>
                    <a:cubicBezTo>
                      <a:pt x="11755" y="1533"/>
                      <a:pt x="12924" y="1791"/>
                      <a:pt x="14026" y="2335"/>
                    </a:cubicBezTo>
                    <a:cubicBezTo>
                      <a:pt x="17860" y="4240"/>
                      <a:pt x="19432" y="8884"/>
                      <a:pt x="17527" y="12729"/>
                    </a:cubicBezTo>
                    <a:cubicBezTo>
                      <a:pt x="16180" y="15458"/>
                      <a:pt x="13439" y="17034"/>
                      <a:pt x="10585" y="17034"/>
                    </a:cubicBezTo>
                    <a:cubicBezTo>
                      <a:pt x="9429" y="17034"/>
                      <a:pt x="8253" y="16776"/>
                      <a:pt x="7145" y="16230"/>
                    </a:cubicBezTo>
                    <a:cubicBezTo>
                      <a:pt x="3311" y="14325"/>
                      <a:pt x="1739" y="9681"/>
                      <a:pt x="3644" y="5848"/>
                    </a:cubicBezTo>
                    <a:cubicBezTo>
                      <a:pt x="5001" y="3116"/>
                      <a:pt x="7749" y="1533"/>
                      <a:pt x="10603" y="1533"/>
                    </a:cubicBezTo>
                    <a:close/>
                    <a:moveTo>
                      <a:pt x="10596" y="1"/>
                    </a:moveTo>
                    <a:cubicBezTo>
                      <a:pt x="7179" y="1"/>
                      <a:pt x="3894" y="1897"/>
                      <a:pt x="2275" y="5169"/>
                    </a:cubicBezTo>
                    <a:cubicBezTo>
                      <a:pt x="1" y="9765"/>
                      <a:pt x="1882" y="15325"/>
                      <a:pt x="6466" y="17599"/>
                    </a:cubicBezTo>
                    <a:cubicBezTo>
                      <a:pt x="7790" y="18254"/>
                      <a:pt x="9194" y="18564"/>
                      <a:pt x="10578" y="18564"/>
                    </a:cubicBezTo>
                    <a:cubicBezTo>
                      <a:pt x="13998" y="18564"/>
                      <a:pt x="17289" y="16668"/>
                      <a:pt x="18908" y="13396"/>
                    </a:cubicBezTo>
                    <a:cubicBezTo>
                      <a:pt x="19634" y="11920"/>
                      <a:pt x="19932" y="10324"/>
                      <a:pt x="19849" y="8788"/>
                    </a:cubicBezTo>
                    <a:lnTo>
                      <a:pt x="24313" y="4645"/>
                    </a:lnTo>
                    <a:lnTo>
                      <a:pt x="18265" y="4062"/>
                    </a:lnTo>
                    <a:cubicBezTo>
                      <a:pt x="17396" y="2788"/>
                      <a:pt x="16193" y="1704"/>
                      <a:pt x="14705" y="966"/>
                    </a:cubicBezTo>
                    <a:cubicBezTo>
                      <a:pt x="13381" y="311"/>
                      <a:pt x="11978" y="1"/>
                      <a:pt x="10596" y="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451;p37">
                <a:extLst>
                  <a:ext uri="{FF2B5EF4-FFF2-40B4-BE49-F238E27FC236}">
                    <a16:creationId xmlns:a16="http://schemas.microsoft.com/office/drawing/2014/main" id="{AF91A2EB-B672-3760-A948-E48035CA250B}"/>
                  </a:ext>
                </a:extLst>
              </p:cNvPr>
              <p:cNvSpPr/>
              <p:nvPr/>
            </p:nvSpPr>
            <p:spPr>
              <a:xfrm>
                <a:off x="4494505" y="3953539"/>
                <a:ext cx="577993" cy="876486"/>
              </a:xfrm>
              <a:custGeom>
                <a:avLst/>
                <a:gdLst/>
                <a:ahLst/>
                <a:cxnLst/>
                <a:rect l="l" t="t" r="r" b="b"/>
                <a:pathLst>
                  <a:path w="15884" h="24087" extrusionOk="0">
                    <a:moveTo>
                      <a:pt x="1" y="0"/>
                    </a:moveTo>
                    <a:cubicBezTo>
                      <a:pt x="810" y="9192"/>
                      <a:pt x="4561" y="17538"/>
                      <a:pt x="10300" y="24087"/>
                    </a:cubicBezTo>
                    <a:lnTo>
                      <a:pt x="15884" y="18503"/>
                    </a:lnTo>
                    <a:cubicBezTo>
                      <a:pt x="11550" y="13395"/>
                      <a:pt x="8680" y="7025"/>
                      <a:pt x="7918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461;p37">
                <a:extLst>
                  <a:ext uri="{FF2B5EF4-FFF2-40B4-BE49-F238E27FC236}">
                    <a16:creationId xmlns:a16="http://schemas.microsoft.com/office/drawing/2014/main" id="{B4D4B668-C40E-88A6-E55A-48DF54F21F0F}"/>
                  </a:ext>
                </a:extLst>
              </p:cNvPr>
              <p:cNvSpPr/>
              <p:nvPr/>
            </p:nvSpPr>
            <p:spPr>
              <a:xfrm>
                <a:off x="3846809" y="2731036"/>
                <a:ext cx="849195" cy="675622"/>
              </a:xfrm>
              <a:custGeom>
                <a:avLst/>
                <a:gdLst/>
                <a:ahLst/>
                <a:cxnLst/>
                <a:rect l="l" t="t" r="r" b="b"/>
                <a:pathLst>
                  <a:path w="23337" h="18567" extrusionOk="0">
                    <a:moveTo>
                      <a:pt x="10410" y="1534"/>
                    </a:moveTo>
                    <a:cubicBezTo>
                      <a:pt x="13672" y="1534"/>
                      <a:pt x="16706" y="3604"/>
                      <a:pt x="17777" y="6863"/>
                    </a:cubicBezTo>
                    <a:cubicBezTo>
                      <a:pt x="19110" y="10935"/>
                      <a:pt x="16896" y="15305"/>
                      <a:pt x="12824" y="16638"/>
                    </a:cubicBezTo>
                    <a:cubicBezTo>
                      <a:pt x="12020" y="16905"/>
                      <a:pt x="11204" y="17031"/>
                      <a:pt x="10402" y="17031"/>
                    </a:cubicBezTo>
                    <a:cubicBezTo>
                      <a:pt x="7149" y="17031"/>
                      <a:pt x="4118" y="14954"/>
                      <a:pt x="3049" y="11697"/>
                    </a:cubicBezTo>
                    <a:cubicBezTo>
                      <a:pt x="1715" y="7625"/>
                      <a:pt x="3930" y="3256"/>
                      <a:pt x="7990" y="1922"/>
                    </a:cubicBezTo>
                    <a:cubicBezTo>
                      <a:pt x="8793" y="1659"/>
                      <a:pt x="9608" y="1534"/>
                      <a:pt x="10410" y="1534"/>
                    </a:cubicBezTo>
                    <a:close/>
                    <a:moveTo>
                      <a:pt x="10419" y="0"/>
                    </a:moveTo>
                    <a:cubicBezTo>
                      <a:pt x="9456" y="0"/>
                      <a:pt x="8477" y="152"/>
                      <a:pt x="7513" y="470"/>
                    </a:cubicBezTo>
                    <a:cubicBezTo>
                      <a:pt x="2644" y="2065"/>
                      <a:pt x="1" y="7304"/>
                      <a:pt x="1596" y="12174"/>
                    </a:cubicBezTo>
                    <a:cubicBezTo>
                      <a:pt x="2877" y="16084"/>
                      <a:pt x="6508" y="18567"/>
                      <a:pt x="10410" y="18567"/>
                    </a:cubicBezTo>
                    <a:cubicBezTo>
                      <a:pt x="11367" y="18567"/>
                      <a:pt x="12341" y="18417"/>
                      <a:pt x="13300" y="18103"/>
                    </a:cubicBezTo>
                    <a:cubicBezTo>
                      <a:pt x="14871" y="17579"/>
                      <a:pt x="16217" y="16686"/>
                      <a:pt x="17265" y="15543"/>
                    </a:cubicBezTo>
                    <a:lnTo>
                      <a:pt x="23337" y="15817"/>
                    </a:lnTo>
                    <a:lnTo>
                      <a:pt x="19503" y="11090"/>
                    </a:lnTo>
                    <a:cubicBezTo>
                      <a:pt x="19813" y="9578"/>
                      <a:pt x="19741" y="7959"/>
                      <a:pt x="19229" y="6387"/>
                    </a:cubicBezTo>
                    <a:cubicBezTo>
                      <a:pt x="17950" y="2482"/>
                      <a:pt x="14319" y="0"/>
                      <a:pt x="10419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462;p37">
                <a:extLst>
                  <a:ext uri="{FF2B5EF4-FFF2-40B4-BE49-F238E27FC236}">
                    <a16:creationId xmlns:a16="http://schemas.microsoft.com/office/drawing/2014/main" id="{12CF809A-2714-CF4C-702B-4186C0D31F12}"/>
                  </a:ext>
                </a:extLst>
              </p:cNvPr>
              <p:cNvSpPr/>
              <p:nvPr/>
            </p:nvSpPr>
            <p:spPr>
              <a:xfrm>
                <a:off x="4491485" y="2824918"/>
                <a:ext cx="561945" cy="895990"/>
              </a:xfrm>
              <a:custGeom>
                <a:avLst/>
                <a:gdLst/>
                <a:ahLst/>
                <a:cxnLst/>
                <a:rect l="l" t="t" r="r" b="b"/>
                <a:pathLst>
                  <a:path w="15443" h="24623" extrusionOk="0">
                    <a:moveTo>
                      <a:pt x="9847" y="1"/>
                    </a:moveTo>
                    <a:cubicBezTo>
                      <a:pt x="4179" y="6740"/>
                      <a:pt x="572" y="15276"/>
                      <a:pt x="0" y="24623"/>
                    </a:cubicBezTo>
                    <a:lnTo>
                      <a:pt x="7882" y="24623"/>
                    </a:lnTo>
                    <a:cubicBezTo>
                      <a:pt x="8430" y="17443"/>
                      <a:pt x="11168" y="10883"/>
                      <a:pt x="15443" y="5597"/>
                    </a:cubicBezTo>
                    <a:lnTo>
                      <a:pt x="9847" y="1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69;p37">
                <a:extLst>
                  <a:ext uri="{FF2B5EF4-FFF2-40B4-BE49-F238E27FC236}">
                    <a16:creationId xmlns:a16="http://schemas.microsoft.com/office/drawing/2014/main" id="{65CA2E8F-240F-D87A-252C-BFFB81BE0694}"/>
                  </a:ext>
                </a:extLst>
              </p:cNvPr>
              <p:cNvSpPr/>
              <p:nvPr/>
            </p:nvSpPr>
            <p:spPr>
              <a:xfrm>
                <a:off x="4887880" y="5146822"/>
                <a:ext cx="763428" cy="817973"/>
              </a:xfrm>
              <a:custGeom>
                <a:avLst/>
                <a:gdLst/>
                <a:ahLst/>
                <a:cxnLst/>
                <a:rect l="l" t="t" r="r" b="b"/>
                <a:pathLst>
                  <a:path w="20980" h="22479" extrusionOk="0">
                    <a:moveTo>
                      <a:pt x="10481" y="5447"/>
                    </a:moveTo>
                    <a:cubicBezTo>
                      <a:pt x="13615" y="5447"/>
                      <a:pt x="16567" y="7361"/>
                      <a:pt x="17741" y="10466"/>
                    </a:cubicBezTo>
                    <a:cubicBezTo>
                      <a:pt x="19253" y="14467"/>
                      <a:pt x="17229" y="18944"/>
                      <a:pt x="13217" y="20444"/>
                    </a:cubicBezTo>
                    <a:cubicBezTo>
                      <a:pt x="12317" y="20784"/>
                      <a:pt x="11392" y="20945"/>
                      <a:pt x="10484" y="20945"/>
                    </a:cubicBezTo>
                    <a:cubicBezTo>
                      <a:pt x="7352" y="20945"/>
                      <a:pt x="4402" y="19032"/>
                      <a:pt x="3239" y="15931"/>
                    </a:cubicBezTo>
                    <a:cubicBezTo>
                      <a:pt x="1727" y="11919"/>
                      <a:pt x="3751" y="7454"/>
                      <a:pt x="7763" y="5942"/>
                    </a:cubicBezTo>
                    <a:cubicBezTo>
                      <a:pt x="8659" y="5606"/>
                      <a:pt x="9578" y="5447"/>
                      <a:pt x="10481" y="5447"/>
                    </a:cubicBezTo>
                    <a:close/>
                    <a:moveTo>
                      <a:pt x="16467" y="1"/>
                    </a:moveTo>
                    <a:lnTo>
                      <a:pt x="11907" y="4025"/>
                    </a:lnTo>
                    <a:cubicBezTo>
                      <a:pt x="11442" y="3952"/>
                      <a:pt x="10969" y="3915"/>
                      <a:pt x="10492" y="3915"/>
                    </a:cubicBezTo>
                    <a:cubicBezTo>
                      <a:pt x="9406" y="3915"/>
                      <a:pt x="8299" y="4108"/>
                      <a:pt x="7216" y="4513"/>
                    </a:cubicBezTo>
                    <a:cubicBezTo>
                      <a:pt x="2429" y="6323"/>
                      <a:pt x="1" y="11669"/>
                      <a:pt x="1810" y="16467"/>
                    </a:cubicBezTo>
                    <a:cubicBezTo>
                      <a:pt x="3205" y="20189"/>
                      <a:pt x="6742" y="22479"/>
                      <a:pt x="10499" y="22479"/>
                    </a:cubicBezTo>
                    <a:cubicBezTo>
                      <a:pt x="11584" y="22479"/>
                      <a:pt x="12688" y="22287"/>
                      <a:pt x="13764" y="21884"/>
                    </a:cubicBezTo>
                    <a:cubicBezTo>
                      <a:pt x="18551" y="20075"/>
                      <a:pt x="20979" y="14717"/>
                      <a:pt x="19170" y="9931"/>
                    </a:cubicBezTo>
                    <a:cubicBezTo>
                      <a:pt x="18586" y="8371"/>
                      <a:pt x="17634" y="7073"/>
                      <a:pt x="16443" y="6085"/>
                    </a:cubicBezTo>
                    <a:lnTo>
                      <a:pt x="16467" y="1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470;p37">
                <a:extLst>
                  <a:ext uri="{FF2B5EF4-FFF2-40B4-BE49-F238E27FC236}">
                    <a16:creationId xmlns:a16="http://schemas.microsoft.com/office/drawing/2014/main" id="{D9DEDD58-0DDE-E1D3-2C94-021EFFBD7D3A}"/>
                  </a:ext>
                </a:extLst>
              </p:cNvPr>
              <p:cNvSpPr/>
              <p:nvPr/>
            </p:nvSpPr>
            <p:spPr>
              <a:xfrm>
                <a:off x="5035636" y="4789270"/>
                <a:ext cx="874776" cy="561945"/>
              </a:xfrm>
              <a:custGeom>
                <a:avLst/>
                <a:gdLst/>
                <a:ahLst/>
                <a:cxnLst/>
                <a:rect l="l" t="t" r="r" b="b"/>
                <a:pathLst>
                  <a:path w="24040" h="15443" extrusionOk="0">
                    <a:moveTo>
                      <a:pt x="5585" y="1"/>
                    </a:moveTo>
                    <a:lnTo>
                      <a:pt x="1" y="5596"/>
                    </a:lnTo>
                    <a:cubicBezTo>
                      <a:pt x="6585" y="11169"/>
                      <a:pt x="14907" y="14752"/>
                      <a:pt x="24039" y="15443"/>
                    </a:cubicBezTo>
                    <a:lnTo>
                      <a:pt x="24039" y="7537"/>
                    </a:lnTo>
                    <a:cubicBezTo>
                      <a:pt x="17074" y="6894"/>
                      <a:pt x="10728" y="4168"/>
                      <a:pt x="5585" y="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484;p37">
                <a:extLst>
                  <a:ext uri="{FF2B5EF4-FFF2-40B4-BE49-F238E27FC236}">
                    <a16:creationId xmlns:a16="http://schemas.microsoft.com/office/drawing/2014/main" id="{D4B98611-8585-4D4A-88B4-2BFD895FB4C3}"/>
                  </a:ext>
                </a:extLst>
              </p:cNvPr>
              <p:cNvSpPr/>
              <p:nvPr/>
            </p:nvSpPr>
            <p:spPr>
              <a:xfrm flipH="1">
                <a:off x="6465861" y="1676975"/>
                <a:ext cx="769032" cy="831110"/>
              </a:xfrm>
              <a:custGeom>
                <a:avLst/>
                <a:gdLst/>
                <a:ahLst/>
                <a:cxnLst/>
                <a:rect l="l" t="t" r="r" b="b"/>
                <a:pathLst>
                  <a:path w="21134" h="22840" extrusionOk="0">
                    <a:moveTo>
                      <a:pt x="10576" y="1528"/>
                    </a:moveTo>
                    <a:cubicBezTo>
                      <a:pt x="11644" y="1528"/>
                      <a:pt x="12729" y="1750"/>
                      <a:pt x="13764" y="2218"/>
                    </a:cubicBezTo>
                    <a:cubicBezTo>
                      <a:pt x="17669" y="3992"/>
                      <a:pt x="19395" y="8576"/>
                      <a:pt x="17633" y="12481"/>
                    </a:cubicBezTo>
                    <a:cubicBezTo>
                      <a:pt x="16331" y="15339"/>
                      <a:pt x="13515" y="17030"/>
                      <a:pt x="10564" y="17030"/>
                    </a:cubicBezTo>
                    <a:cubicBezTo>
                      <a:pt x="9495" y="17030"/>
                      <a:pt x="8409" y="16808"/>
                      <a:pt x="7370" y="16339"/>
                    </a:cubicBezTo>
                    <a:cubicBezTo>
                      <a:pt x="3477" y="14577"/>
                      <a:pt x="1750" y="9981"/>
                      <a:pt x="3512" y="6088"/>
                    </a:cubicBezTo>
                    <a:cubicBezTo>
                      <a:pt x="4806" y="3221"/>
                      <a:pt x="7627" y="1528"/>
                      <a:pt x="10576" y="1528"/>
                    </a:cubicBezTo>
                    <a:close/>
                    <a:moveTo>
                      <a:pt x="10580" y="1"/>
                    </a:moveTo>
                    <a:cubicBezTo>
                      <a:pt x="7046" y="1"/>
                      <a:pt x="3667" y="2029"/>
                      <a:pt x="2119" y="5457"/>
                    </a:cubicBezTo>
                    <a:cubicBezTo>
                      <a:pt x="0" y="10124"/>
                      <a:pt x="2072" y="15613"/>
                      <a:pt x="6739" y="17732"/>
                    </a:cubicBezTo>
                    <a:cubicBezTo>
                      <a:pt x="7972" y="18295"/>
                      <a:pt x="9261" y="18558"/>
                      <a:pt x="10534" y="18558"/>
                    </a:cubicBezTo>
                    <a:cubicBezTo>
                      <a:pt x="10822" y="18558"/>
                      <a:pt x="11109" y="18544"/>
                      <a:pt x="11394" y="18518"/>
                    </a:cubicBezTo>
                    <a:lnTo>
                      <a:pt x="15669" y="22840"/>
                    </a:lnTo>
                    <a:lnTo>
                      <a:pt x="16050" y="16768"/>
                    </a:lnTo>
                    <a:cubicBezTo>
                      <a:pt x="17300" y="15851"/>
                      <a:pt x="18336" y="14625"/>
                      <a:pt x="19026" y="13112"/>
                    </a:cubicBezTo>
                    <a:cubicBezTo>
                      <a:pt x="21134" y="8445"/>
                      <a:pt x="19062" y="2944"/>
                      <a:pt x="14395" y="825"/>
                    </a:cubicBezTo>
                    <a:cubicBezTo>
                      <a:pt x="13156" y="266"/>
                      <a:pt x="11858" y="1"/>
                      <a:pt x="10580" y="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485;p37">
                <a:extLst>
                  <a:ext uri="{FF2B5EF4-FFF2-40B4-BE49-F238E27FC236}">
                    <a16:creationId xmlns:a16="http://schemas.microsoft.com/office/drawing/2014/main" id="{67DA45E7-A200-BBEC-DCBE-F7CAE19E8552}"/>
                  </a:ext>
                </a:extLst>
              </p:cNvPr>
              <p:cNvSpPr/>
              <p:nvPr/>
            </p:nvSpPr>
            <p:spPr>
              <a:xfrm flipH="1">
                <a:off x="6192876" y="2281203"/>
                <a:ext cx="897737" cy="581013"/>
              </a:xfrm>
              <a:custGeom>
                <a:avLst/>
                <a:gdLst/>
                <a:ahLst/>
                <a:cxnLst/>
                <a:rect l="l" t="t" r="r" b="b"/>
                <a:pathLst>
                  <a:path w="24671" h="15967" extrusionOk="0">
                    <a:moveTo>
                      <a:pt x="24670" y="0"/>
                    </a:moveTo>
                    <a:cubicBezTo>
                      <a:pt x="15252" y="715"/>
                      <a:pt x="6692" y="4501"/>
                      <a:pt x="1" y="10383"/>
                    </a:cubicBezTo>
                    <a:lnTo>
                      <a:pt x="5585" y="15967"/>
                    </a:lnTo>
                    <a:cubicBezTo>
                      <a:pt x="10823" y="11502"/>
                      <a:pt x="17419" y="8573"/>
                      <a:pt x="24670" y="7906"/>
                    </a:cubicBezTo>
                    <a:lnTo>
                      <a:pt x="2467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491;p37">
                <a:extLst>
                  <a:ext uri="{FF2B5EF4-FFF2-40B4-BE49-F238E27FC236}">
                    <a16:creationId xmlns:a16="http://schemas.microsoft.com/office/drawing/2014/main" id="{113FC4A6-0ED1-E460-BD89-F11C79F1A0A0}"/>
                  </a:ext>
                </a:extLst>
              </p:cNvPr>
              <p:cNvSpPr/>
              <p:nvPr/>
            </p:nvSpPr>
            <p:spPr>
              <a:xfrm flipH="1">
                <a:off x="7407283" y="2731036"/>
                <a:ext cx="849195" cy="675622"/>
              </a:xfrm>
              <a:custGeom>
                <a:avLst/>
                <a:gdLst/>
                <a:ahLst/>
                <a:cxnLst/>
                <a:rect l="l" t="t" r="r" b="b"/>
                <a:pathLst>
                  <a:path w="23337" h="18567" extrusionOk="0">
                    <a:moveTo>
                      <a:pt x="10410" y="1534"/>
                    </a:moveTo>
                    <a:cubicBezTo>
                      <a:pt x="13672" y="1534"/>
                      <a:pt x="16706" y="3604"/>
                      <a:pt x="17777" y="6863"/>
                    </a:cubicBezTo>
                    <a:cubicBezTo>
                      <a:pt x="19110" y="10935"/>
                      <a:pt x="16896" y="15305"/>
                      <a:pt x="12824" y="16638"/>
                    </a:cubicBezTo>
                    <a:cubicBezTo>
                      <a:pt x="12020" y="16905"/>
                      <a:pt x="11204" y="17031"/>
                      <a:pt x="10402" y="17031"/>
                    </a:cubicBezTo>
                    <a:cubicBezTo>
                      <a:pt x="7149" y="17031"/>
                      <a:pt x="4118" y="14954"/>
                      <a:pt x="3049" y="11697"/>
                    </a:cubicBezTo>
                    <a:cubicBezTo>
                      <a:pt x="1715" y="7625"/>
                      <a:pt x="3930" y="3256"/>
                      <a:pt x="7990" y="1922"/>
                    </a:cubicBezTo>
                    <a:cubicBezTo>
                      <a:pt x="8793" y="1659"/>
                      <a:pt x="9608" y="1534"/>
                      <a:pt x="10410" y="1534"/>
                    </a:cubicBezTo>
                    <a:close/>
                    <a:moveTo>
                      <a:pt x="10419" y="0"/>
                    </a:moveTo>
                    <a:cubicBezTo>
                      <a:pt x="9456" y="0"/>
                      <a:pt x="8477" y="152"/>
                      <a:pt x="7513" y="470"/>
                    </a:cubicBezTo>
                    <a:cubicBezTo>
                      <a:pt x="2644" y="2065"/>
                      <a:pt x="1" y="7304"/>
                      <a:pt x="1596" y="12174"/>
                    </a:cubicBezTo>
                    <a:cubicBezTo>
                      <a:pt x="2877" y="16084"/>
                      <a:pt x="6508" y="18567"/>
                      <a:pt x="10410" y="18567"/>
                    </a:cubicBezTo>
                    <a:cubicBezTo>
                      <a:pt x="11367" y="18567"/>
                      <a:pt x="12341" y="18417"/>
                      <a:pt x="13300" y="18103"/>
                    </a:cubicBezTo>
                    <a:cubicBezTo>
                      <a:pt x="14871" y="17579"/>
                      <a:pt x="16217" y="16686"/>
                      <a:pt x="17265" y="15543"/>
                    </a:cubicBezTo>
                    <a:lnTo>
                      <a:pt x="23337" y="15817"/>
                    </a:lnTo>
                    <a:lnTo>
                      <a:pt x="19503" y="11090"/>
                    </a:lnTo>
                    <a:cubicBezTo>
                      <a:pt x="19813" y="9578"/>
                      <a:pt x="19741" y="7959"/>
                      <a:pt x="19229" y="6387"/>
                    </a:cubicBezTo>
                    <a:cubicBezTo>
                      <a:pt x="17950" y="2482"/>
                      <a:pt x="14319" y="0"/>
                      <a:pt x="1041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492;p37">
                <a:extLst>
                  <a:ext uri="{FF2B5EF4-FFF2-40B4-BE49-F238E27FC236}">
                    <a16:creationId xmlns:a16="http://schemas.microsoft.com/office/drawing/2014/main" id="{7B3AB156-8147-394A-C2DD-1F65D8C88207}"/>
                  </a:ext>
                </a:extLst>
              </p:cNvPr>
              <p:cNvSpPr/>
              <p:nvPr/>
            </p:nvSpPr>
            <p:spPr>
              <a:xfrm flipH="1">
                <a:off x="7049858" y="2824918"/>
                <a:ext cx="561945" cy="895990"/>
              </a:xfrm>
              <a:custGeom>
                <a:avLst/>
                <a:gdLst/>
                <a:ahLst/>
                <a:cxnLst/>
                <a:rect l="l" t="t" r="r" b="b"/>
                <a:pathLst>
                  <a:path w="15443" h="24623" extrusionOk="0">
                    <a:moveTo>
                      <a:pt x="9847" y="1"/>
                    </a:moveTo>
                    <a:cubicBezTo>
                      <a:pt x="4179" y="6740"/>
                      <a:pt x="572" y="15276"/>
                      <a:pt x="0" y="24623"/>
                    </a:cubicBezTo>
                    <a:lnTo>
                      <a:pt x="7882" y="24623"/>
                    </a:lnTo>
                    <a:cubicBezTo>
                      <a:pt x="8430" y="17443"/>
                      <a:pt x="11168" y="10883"/>
                      <a:pt x="15443" y="5597"/>
                    </a:cubicBezTo>
                    <a:lnTo>
                      <a:pt x="9847" y="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500;p37">
                <a:extLst>
                  <a:ext uri="{FF2B5EF4-FFF2-40B4-BE49-F238E27FC236}">
                    <a16:creationId xmlns:a16="http://schemas.microsoft.com/office/drawing/2014/main" id="{3E3FCB9F-4DE3-DCB1-BE14-08D57B84917B}"/>
                  </a:ext>
                </a:extLst>
              </p:cNvPr>
              <p:cNvSpPr/>
              <p:nvPr/>
            </p:nvSpPr>
            <p:spPr>
              <a:xfrm flipH="1">
                <a:off x="7371750" y="4224069"/>
                <a:ext cx="884746" cy="675550"/>
              </a:xfrm>
              <a:custGeom>
                <a:avLst/>
                <a:gdLst/>
                <a:ahLst/>
                <a:cxnLst/>
                <a:rect l="l" t="t" r="r" b="b"/>
                <a:pathLst>
                  <a:path w="24314" h="18565" extrusionOk="0">
                    <a:moveTo>
                      <a:pt x="10603" y="1533"/>
                    </a:moveTo>
                    <a:cubicBezTo>
                      <a:pt x="11755" y="1533"/>
                      <a:pt x="12924" y="1791"/>
                      <a:pt x="14026" y="2335"/>
                    </a:cubicBezTo>
                    <a:cubicBezTo>
                      <a:pt x="17860" y="4240"/>
                      <a:pt x="19432" y="8884"/>
                      <a:pt x="17527" y="12729"/>
                    </a:cubicBezTo>
                    <a:cubicBezTo>
                      <a:pt x="16180" y="15458"/>
                      <a:pt x="13439" y="17034"/>
                      <a:pt x="10585" y="17034"/>
                    </a:cubicBezTo>
                    <a:cubicBezTo>
                      <a:pt x="9429" y="17034"/>
                      <a:pt x="8253" y="16776"/>
                      <a:pt x="7145" y="16230"/>
                    </a:cubicBezTo>
                    <a:cubicBezTo>
                      <a:pt x="3311" y="14325"/>
                      <a:pt x="1739" y="9681"/>
                      <a:pt x="3644" y="5848"/>
                    </a:cubicBezTo>
                    <a:cubicBezTo>
                      <a:pt x="5001" y="3116"/>
                      <a:pt x="7749" y="1533"/>
                      <a:pt x="10603" y="1533"/>
                    </a:cubicBezTo>
                    <a:close/>
                    <a:moveTo>
                      <a:pt x="10596" y="1"/>
                    </a:moveTo>
                    <a:cubicBezTo>
                      <a:pt x="7179" y="1"/>
                      <a:pt x="3894" y="1897"/>
                      <a:pt x="2275" y="5169"/>
                    </a:cubicBezTo>
                    <a:cubicBezTo>
                      <a:pt x="1" y="9765"/>
                      <a:pt x="1882" y="15325"/>
                      <a:pt x="6466" y="17599"/>
                    </a:cubicBezTo>
                    <a:cubicBezTo>
                      <a:pt x="7790" y="18254"/>
                      <a:pt x="9194" y="18564"/>
                      <a:pt x="10578" y="18564"/>
                    </a:cubicBezTo>
                    <a:cubicBezTo>
                      <a:pt x="13998" y="18564"/>
                      <a:pt x="17289" y="16668"/>
                      <a:pt x="18908" y="13396"/>
                    </a:cubicBezTo>
                    <a:cubicBezTo>
                      <a:pt x="19634" y="11920"/>
                      <a:pt x="19932" y="10324"/>
                      <a:pt x="19849" y="8788"/>
                    </a:cubicBezTo>
                    <a:lnTo>
                      <a:pt x="24313" y="4645"/>
                    </a:lnTo>
                    <a:lnTo>
                      <a:pt x="18265" y="4062"/>
                    </a:lnTo>
                    <a:cubicBezTo>
                      <a:pt x="17396" y="2788"/>
                      <a:pt x="16193" y="1704"/>
                      <a:pt x="14705" y="966"/>
                    </a:cubicBezTo>
                    <a:cubicBezTo>
                      <a:pt x="13381" y="311"/>
                      <a:pt x="11978" y="1"/>
                      <a:pt x="10596" y="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501;p37">
                <a:extLst>
                  <a:ext uri="{FF2B5EF4-FFF2-40B4-BE49-F238E27FC236}">
                    <a16:creationId xmlns:a16="http://schemas.microsoft.com/office/drawing/2014/main" id="{6278ED11-205F-9A8E-8A64-7B880D9C420E}"/>
                  </a:ext>
                </a:extLst>
              </p:cNvPr>
              <p:cNvSpPr/>
              <p:nvPr/>
            </p:nvSpPr>
            <p:spPr>
              <a:xfrm flipH="1">
                <a:off x="7030791" y="3953539"/>
                <a:ext cx="577993" cy="876486"/>
              </a:xfrm>
              <a:custGeom>
                <a:avLst/>
                <a:gdLst/>
                <a:ahLst/>
                <a:cxnLst/>
                <a:rect l="l" t="t" r="r" b="b"/>
                <a:pathLst>
                  <a:path w="15884" h="24087" extrusionOk="0">
                    <a:moveTo>
                      <a:pt x="1" y="0"/>
                    </a:moveTo>
                    <a:cubicBezTo>
                      <a:pt x="810" y="9192"/>
                      <a:pt x="4561" y="17538"/>
                      <a:pt x="10300" y="24087"/>
                    </a:cubicBezTo>
                    <a:lnTo>
                      <a:pt x="15884" y="18503"/>
                    </a:lnTo>
                    <a:cubicBezTo>
                      <a:pt x="11550" y="13395"/>
                      <a:pt x="8680" y="7025"/>
                      <a:pt x="7918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507;p37">
                <a:extLst>
                  <a:ext uri="{FF2B5EF4-FFF2-40B4-BE49-F238E27FC236}">
                    <a16:creationId xmlns:a16="http://schemas.microsoft.com/office/drawing/2014/main" id="{5DEE619B-8EFA-2B2B-8E90-EE2FA27924A6}"/>
                  </a:ext>
                </a:extLst>
              </p:cNvPr>
              <p:cNvSpPr/>
              <p:nvPr/>
            </p:nvSpPr>
            <p:spPr>
              <a:xfrm flipH="1">
                <a:off x="6451980" y="5146822"/>
                <a:ext cx="763428" cy="817973"/>
              </a:xfrm>
              <a:custGeom>
                <a:avLst/>
                <a:gdLst/>
                <a:ahLst/>
                <a:cxnLst/>
                <a:rect l="l" t="t" r="r" b="b"/>
                <a:pathLst>
                  <a:path w="20980" h="22479" extrusionOk="0">
                    <a:moveTo>
                      <a:pt x="10481" y="5447"/>
                    </a:moveTo>
                    <a:cubicBezTo>
                      <a:pt x="13615" y="5447"/>
                      <a:pt x="16567" y="7361"/>
                      <a:pt x="17741" y="10466"/>
                    </a:cubicBezTo>
                    <a:cubicBezTo>
                      <a:pt x="19253" y="14467"/>
                      <a:pt x="17229" y="18944"/>
                      <a:pt x="13217" y="20444"/>
                    </a:cubicBezTo>
                    <a:cubicBezTo>
                      <a:pt x="12317" y="20784"/>
                      <a:pt x="11392" y="20945"/>
                      <a:pt x="10484" y="20945"/>
                    </a:cubicBezTo>
                    <a:cubicBezTo>
                      <a:pt x="7352" y="20945"/>
                      <a:pt x="4402" y="19032"/>
                      <a:pt x="3239" y="15931"/>
                    </a:cubicBezTo>
                    <a:cubicBezTo>
                      <a:pt x="1727" y="11919"/>
                      <a:pt x="3751" y="7454"/>
                      <a:pt x="7763" y="5942"/>
                    </a:cubicBezTo>
                    <a:cubicBezTo>
                      <a:pt x="8659" y="5606"/>
                      <a:pt x="9578" y="5447"/>
                      <a:pt x="10481" y="5447"/>
                    </a:cubicBezTo>
                    <a:close/>
                    <a:moveTo>
                      <a:pt x="16467" y="1"/>
                    </a:moveTo>
                    <a:lnTo>
                      <a:pt x="11907" y="4025"/>
                    </a:lnTo>
                    <a:cubicBezTo>
                      <a:pt x="11442" y="3952"/>
                      <a:pt x="10969" y="3915"/>
                      <a:pt x="10492" y="3915"/>
                    </a:cubicBezTo>
                    <a:cubicBezTo>
                      <a:pt x="9406" y="3915"/>
                      <a:pt x="8299" y="4108"/>
                      <a:pt x="7216" y="4513"/>
                    </a:cubicBezTo>
                    <a:cubicBezTo>
                      <a:pt x="2429" y="6323"/>
                      <a:pt x="1" y="11669"/>
                      <a:pt x="1810" y="16467"/>
                    </a:cubicBezTo>
                    <a:cubicBezTo>
                      <a:pt x="3205" y="20189"/>
                      <a:pt x="6742" y="22479"/>
                      <a:pt x="10499" y="22479"/>
                    </a:cubicBezTo>
                    <a:cubicBezTo>
                      <a:pt x="11584" y="22479"/>
                      <a:pt x="12688" y="22287"/>
                      <a:pt x="13764" y="21884"/>
                    </a:cubicBezTo>
                    <a:cubicBezTo>
                      <a:pt x="18551" y="20075"/>
                      <a:pt x="20979" y="14717"/>
                      <a:pt x="19170" y="9931"/>
                    </a:cubicBezTo>
                    <a:cubicBezTo>
                      <a:pt x="18586" y="8371"/>
                      <a:pt x="17634" y="7073"/>
                      <a:pt x="16443" y="6085"/>
                    </a:cubicBezTo>
                    <a:lnTo>
                      <a:pt x="16467" y="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08;p37">
                <a:extLst>
                  <a:ext uri="{FF2B5EF4-FFF2-40B4-BE49-F238E27FC236}">
                    <a16:creationId xmlns:a16="http://schemas.microsoft.com/office/drawing/2014/main" id="{8D6666F8-820C-8F8A-4144-D799749717DB}"/>
                  </a:ext>
                </a:extLst>
              </p:cNvPr>
              <p:cNvSpPr/>
              <p:nvPr/>
            </p:nvSpPr>
            <p:spPr>
              <a:xfrm flipH="1">
                <a:off x="6192876" y="4789270"/>
                <a:ext cx="874776" cy="561945"/>
              </a:xfrm>
              <a:custGeom>
                <a:avLst/>
                <a:gdLst/>
                <a:ahLst/>
                <a:cxnLst/>
                <a:rect l="l" t="t" r="r" b="b"/>
                <a:pathLst>
                  <a:path w="24040" h="15443" extrusionOk="0">
                    <a:moveTo>
                      <a:pt x="5585" y="1"/>
                    </a:moveTo>
                    <a:lnTo>
                      <a:pt x="1" y="5596"/>
                    </a:lnTo>
                    <a:cubicBezTo>
                      <a:pt x="6585" y="11169"/>
                      <a:pt x="14907" y="14752"/>
                      <a:pt x="24039" y="15443"/>
                    </a:cubicBezTo>
                    <a:lnTo>
                      <a:pt x="24039" y="7537"/>
                    </a:lnTo>
                    <a:cubicBezTo>
                      <a:pt x="17074" y="6894"/>
                      <a:pt x="10728" y="4168"/>
                      <a:pt x="5585" y="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1510;p37">
                <a:extLst>
                  <a:ext uri="{FF2B5EF4-FFF2-40B4-BE49-F238E27FC236}">
                    <a16:creationId xmlns:a16="http://schemas.microsoft.com/office/drawing/2014/main" id="{8C361223-EC60-C6CB-2F8E-D8EB298362F6}"/>
                  </a:ext>
                </a:extLst>
              </p:cNvPr>
              <p:cNvGrpSpPr/>
              <p:nvPr/>
            </p:nvGrpSpPr>
            <p:grpSpPr>
              <a:xfrm>
                <a:off x="4868395" y="2678673"/>
                <a:ext cx="2316628" cy="2274781"/>
                <a:chOff x="3755838" y="1967775"/>
                <a:chExt cx="1591600" cy="1562850"/>
              </a:xfrm>
            </p:grpSpPr>
            <p:sp>
              <p:nvSpPr>
                <p:cNvPr id="34" name="Google Shape;1511;p37">
                  <a:extLst>
                    <a:ext uri="{FF2B5EF4-FFF2-40B4-BE49-F238E27FC236}">
                      <a16:creationId xmlns:a16="http://schemas.microsoft.com/office/drawing/2014/main" id="{E8E2971E-ACAD-322C-C054-B8F784779EF6}"/>
                    </a:ext>
                  </a:extLst>
                </p:cNvPr>
                <p:cNvSpPr/>
                <p:nvPr/>
              </p:nvSpPr>
              <p:spPr>
                <a:xfrm>
                  <a:off x="4276438" y="1967775"/>
                  <a:ext cx="494450" cy="1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78" h="4663" extrusionOk="0">
                      <a:moveTo>
                        <a:pt x="11007" y="0"/>
                      </a:moveTo>
                      <a:cubicBezTo>
                        <a:pt x="7332" y="0"/>
                        <a:pt x="3608" y="653"/>
                        <a:pt x="1" y="2020"/>
                      </a:cubicBezTo>
                      <a:lnTo>
                        <a:pt x="1239" y="4663"/>
                      </a:lnTo>
                      <a:cubicBezTo>
                        <a:pt x="4287" y="3532"/>
                        <a:pt x="7597" y="2912"/>
                        <a:pt x="11038" y="2912"/>
                      </a:cubicBezTo>
                      <a:cubicBezTo>
                        <a:pt x="13717" y="2912"/>
                        <a:pt x="16312" y="3293"/>
                        <a:pt x="18777" y="3984"/>
                      </a:cubicBezTo>
                      <a:lnTo>
                        <a:pt x="19777" y="1258"/>
                      </a:lnTo>
                      <a:cubicBezTo>
                        <a:pt x="16944" y="431"/>
                        <a:pt x="13991" y="0"/>
                        <a:pt x="11007" y="0"/>
                      </a:cubicBezTo>
                      <a:close/>
                    </a:path>
                  </a:pathLst>
                </a:custGeom>
                <a:solidFill>
                  <a:srgbClr val="07EF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512;p37">
                  <a:extLst>
                    <a:ext uri="{FF2B5EF4-FFF2-40B4-BE49-F238E27FC236}">
                      <a16:creationId xmlns:a16="http://schemas.microsoft.com/office/drawing/2014/main" id="{E4D19463-8BCA-8377-CC62-2FA7FCCBEB03}"/>
                    </a:ext>
                  </a:extLst>
                </p:cNvPr>
                <p:cNvSpPr/>
                <p:nvPr/>
              </p:nvSpPr>
              <p:spPr>
                <a:xfrm>
                  <a:off x="4856288" y="2040575"/>
                  <a:ext cx="382500" cy="36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00" h="14658" extrusionOk="0">
                      <a:moveTo>
                        <a:pt x="1000" y="0"/>
                      </a:moveTo>
                      <a:lnTo>
                        <a:pt x="0" y="2739"/>
                      </a:lnTo>
                      <a:cubicBezTo>
                        <a:pt x="5370" y="5287"/>
                        <a:pt x="9811" y="9478"/>
                        <a:pt x="12668" y="14657"/>
                      </a:cubicBezTo>
                      <a:lnTo>
                        <a:pt x="15300" y="13431"/>
                      </a:lnTo>
                      <a:cubicBezTo>
                        <a:pt x="12002" y="7335"/>
                        <a:pt x="6918" y="2751"/>
                        <a:pt x="1000" y="0"/>
                      </a:cubicBezTo>
                      <a:close/>
                    </a:path>
                  </a:pathLst>
                </a:custGeom>
                <a:solidFill>
                  <a:srgbClr val="07EF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513;p37">
                  <a:extLst>
                    <a:ext uri="{FF2B5EF4-FFF2-40B4-BE49-F238E27FC236}">
                      <a16:creationId xmlns:a16="http://schemas.microsoft.com/office/drawing/2014/main" id="{8A33ADCA-F22C-1D40-B08F-628B6FF671CA}"/>
                    </a:ext>
                  </a:extLst>
                </p:cNvPr>
                <p:cNvSpPr/>
                <p:nvPr/>
              </p:nvSpPr>
              <p:spPr>
                <a:xfrm>
                  <a:off x="5221213" y="2484075"/>
                  <a:ext cx="126225" cy="48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9" h="19373" extrusionOk="0">
                      <a:moveTo>
                        <a:pt x="2643" y="1"/>
                      </a:moveTo>
                      <a:lnTo>
                        <a:pt x="0" y="1239"/>
                      </a:lnTo>
                      <a:cubicBezTo>
                        <a:pt x="1024" y="4168"/>
                        <a:pt x="1596" y="7323"/>
                        <a:pt x="1596" y="10609"/>
                      </a:cubicBezTo>
                      <a:cubicBezTo>
                        <a:pt x="1596" y="13300"/>
                        <a:pt x="1215" y="15907"/>
                        <a:pt x="512" y="18384"/>
                      </a:cubicBezTo>
                      <a:lnTo>
                        <a:pt x="3239" y="19372"/>
                      </a:lnTo>
                      <a:cubicBezTo>
                        <a:pt x="5048" y="13193"/>
                        <a:pt x="4965" y="6418"/>
                        <a:pt x="2643" y="1"/>
                      </a:cubicBezTo>
                      <a:close/>
                    </a:path>
                  </a:pathLst>
                </a:custGeom>
                <a:solidFill>
                  <a:srgbClr val="07EF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514;p37">
                  <a:extLst>
                    <a:ext uri="{FF2B5EF4-FFF2-40B4-BE49-F238E27FC236}">
                      <a16:creationId xmlns:a16="http://schemas.microsoft.com/office/drawing/2014/main" id="{B7E93157-9458-8C21-F7DE-A2CAF9E1B339}"/>
                    </a:ext>
                  </a:extLst>
                </p:cNvPr>
                <p:cNvSpPr/>
                <p:nvPr/>
              </p:nvSpPr>
              <p:spPr>
                <a:xfrm>
                  <a:off x="4903313" y="3054100"/>
                  <a:ext cx="357200" cy="37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8" h="15074" extrusionOk="0">
                      <a:moveTo>
                        <a:pt x="11561" y="0"/>
                      </a:moveTo>
                      <a:cubicBezTo>
                        <a:pt x="9061" y="5227"/>
                        <a:pt x="5013" y="9573"/>
                        <a:pt x="0" y="12430"/>
                      </a:cubicBezTo>
                      <a:lnTo>
                        <a:pt x="1239" y="15073"/>
                      </a:lnTo>
                      <a:cubicBezTo>
                        <a:pt x="7144" y="11775"/>
                        <a:pt x="11609" y="6775"/>
                        <a:pt x="14288" y="1000"/>
                      </a:cubicBezTo>
                      <a:lnTo>
                        <a:pt x="11561" y="0"/>
                      </a:lnTo>
                      <a:close/>
                    </a:path>
                  </a:pathLst>
                </a:custGeom>
                <a:solidFill>
                  <a:srgbClr val="07EF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515;p37">
                  <a:extLst>
                    <a:ext uri="{FF2B5EF4-FFF2-40B4-BE49-F238E27FC236}">
                      <a16:creationId xmlns:a16="http://schemas.microsoft.com/office/drawing/2014/main" id="{EA5BDD2F-1C28-1EA9-D8C2-7FABFE5D8495}"/>
                    </a:ext>
                  </a:extLst>
                </p:cNvPr>
                <p:cNvSpPr/>
                <p:nvPr/>
              </p:nvSpPr>
              <p:spPr>
                <a:xfrm>
                  <a:off x="4347888" y="3414850"/>
                  <a:ext cx="479250" cy="11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70" h="4631" extrusionOk="0">
                      <a:moveTo>
                        <a:pt x="17943" y="1"/>
                      </a:moveTo>
                      <a:cubicBezTo>
                        <a:pt x="14895" y="1108"/>
                        <a:pt x="11609" y="1715"/>
                        <a:pt x="8180" y="1715"/>
                      </a:cubicBezTo>
                      <a:cubicBezTo>
                        <a:pt x="5703" y="1715"/>
                        <a:pt x="3286" y="1405"/>
                        <a:pt x="1000" y="798"/>
                      </a:cubicBezTo>
                      <a:lnTo>
                        <a:pt x="0" y="3537"/>
                      </a:lnTo>
                      <a:cubicBezTo>
                        <a:pt x="2659" y="4257"/>
                        <a:pt x="5416" y="4630"/>
                        <a:pt x="8201" y="4630"/>
                      </a:cubicBezTo>
                      <a:cubicBezTo>
                        <a:pt x="11862" y="4630"/>
                        <a:pt x="15571" y="3984"/>
                        <a:pt x="19169" y="2632"/>
                      </a:cubicBezTo>
                      <a:lnTo>
                        <a:pt x="17943" y="1"/>
                      </a:lnTo>
                      <a:close/>
                    </a:path>
                  </a:pathLst>
                </a:custGeom>
                <a:solidFill>
                  <a:srgbClr val="07EF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516;p37">
                  <a:extLst>
                    <a:ext uri="{FF2B5EF4-FFF2-40B4-BE49-F238E27FC236}">
                      <a16:creationId xmlns:a16="http://schemas.microsoft.com/office/drawing/2014/main" id="{4A0905B4-F859-4FC9-244F-EE840C35DBFC}"/>
                    </a:ext>
                  </a:extLst>
                </p:cNvPr>
                <p:cNvSpPr/>
                <p:nvPr/>
              </p:nvSpPr>
              <p:spPr>
                <a:xfrm>
                  <a:off x="3876388" y="3110050"/>
                  <a:ext cx="385200" cy="3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8" h="14146" extrusionOk="0">
                      <a:moveTo>
                        <a:pt x="2644" y="1"/>
                      </a:moveTo>
                      <a:lnTo>
                        <a:pt x="1" y="1239"/>
                      </a:lnTo>
                      <a:cubicBezTo>
                        <a:pt x="3406" y="7132"/>
                        <a:pt x="8514" y="11550"/>
                        <a:pt x="14407" y="14145"/>
                      </a:cubicBezTo>
                      <a:lnTo>
                        <a:pt x="15407" y="11419"/>
                      </a:lnTo>
                      <a:cubicBezTo>
                        <a:pt x="10062" y="9014"/>
                        <a:pt x="5609" y="5001"/>
                        <a:pt x="2644" y="1"/>
                      </a:cubicBezTo>
                      <a:close/>
                    </a:path>
                  </a:pathLst>
                </a:custGeom>
                <a:solidFill>
                  <a:srgbClr val="07EF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517;p37">
                  <a:extLst>
                    <a:ext uri="{FF2B5EF4-FFF2-40B4-BE49-F238E27FC236}">
                      <a16:creationId xmlns:a16="http://schemas.microsoft.com/office/drawing/2014/main" id="{C3AA0BE0-245C-5013-624C-E1596D7F3A6F}"/>
                    </a:ext>
                  </a:extLst>
                </p:cNvPr>
                <p:cNvSpPr/>
                <p:nvPr/>
              </p:nvSpPr>
              <p:spPr>
                <a:xfrm>
                  <a:off x="3755838" y="2545700"/>
                  <a:ext cx="135175" cy="48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7" h="19551" extrusionOk="0">
                      <a:moveTo>
                        <a:pt x="1691" y="0"/>
                      </a:moveTo>
                      <a:lnTo>
                        <a:pt x="1691" y="0"/>
                      </a:lnTo>
                      <a:cubicBezTo>
                        <a:pt x="1" y="6275"/>
                        <a:pt x="239" y="13109"/>
                        <a:pt x="2775" y="19550"/>
                      </a:cubicBezTo>
                      <a:lnTo>
                        <a:pt x="5406" y="18324"/>
                      </a:lnTo>
                      <a:cubicBezTo>
                        <a:pt x="4192" y="15169"/>
                        <a:pt x="3513" y="11728"/>
                        <a:pt x="3513" y="8144"/>
                      </a:cubicBezTo>
                      <a:cubicBezTo>
                        <a:pt x="3513" y="5668"/>
                        <a:pt x="3835" y="3275"/>
                        <a:pt x="4430" y="989"/>
                      </a:cubicBezTo>
                      <a:lnTo>
                        <a:pt x="1691" y="0"/>
                      </a:lnTo>
                      <a:close/>
                    </a:path>
                  </a:pathLst>
                </a:custGeom>
                <a:solidFill>
                  <a:srgbClr val="07EF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518;p37">
                  <a:extLst>
                    <a:ext uri="{FF2B5EF4-FFF2-40B4-BE49-F238E27FC236}">
                      <a16:creationId xmlns:a16="http://schemas.microsoft.com/office/drawing/2014/main" id="{0FD5FB88-F02D-5691-7BA4-3BF5CA35056E}"/>
                    </a:ext>
                  </a:extLst>
                </p:cNvPr>
                <p:cNvSpPr/>
                <p:nvPr/>
              </p:nvSpPr>
              <p:spPr>
                <a:xfrm>
                  <a:off x="3837413" y="2068250"/>
                  <a:ext cx="362850" cy="3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4" h="15634" extrusionOk="0">
                      <a:moveTo>
                        <a:pt x="13287" y="1"/>
                      </a:moveTo>
                      <a:cubicBezTo>
                        <a:pt x="7203" y="3406"/>
                        <a:pt x="2655" y="8621"/>
                        <a:pt x="0" y="14633"/>
                      </a:cubicBezTo>
                      <a:lnTo>
                        <a:pt x="2738" y="15634"/>
                      </a:lnTo>
                      <a:cubicBezTo>
                        <a:pt x="5191" y="10157"/>
                        <a:pt x="9346" y="5609"/>
                        <a:pt x="14514" y="2644"/>
                      </a:cubicBezTo>
                      <a:lnTo>
                        <a:pt x="13287" y="1"/>
                      </a:lnTo>
                      <a:close/>
                    </a:path>
                  </a:pathLst>
                </a:custGeom>
                <a:solidFill>
                  <a:srgbClr val="07EF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25" name="Graphic 54" descr="Playbook">
                <a:extLst>
                  <a:ext uri="{FF2B5EF4-FFF2-40B4-BE49-F238E27FC236}">
                    <a16:creationId xmlns:a16="http://schemas.microsoft.com/office/drawing/2014/main" id="{00B35E5A-CDF0-3580-BB84-91EC97DD2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92393" y="1852410"/>
                <a:ext cx="315968" cy="315968"/>
              </a:xfrm>
              <a:prstGeom prst="rect">
                <a:avLst/>
              </a:prstGeom>
            </p:spPr>
          </p:pic>
          <p:pic>
            <p:nvPicPr>
              <p:cNvPr id="26" name="Graphic 60" descr="Gears">
                <a:extLst>
                  <a:ext uri="{FF2B5EF4-FFF2-40B4-BE49-F238E27FC236}">
                    <a16:creationId xmlns:a16="http://schemas.microsoft.com/office/drawing/2014/main" id="{A7CBE4D9-6DB5-2459-CB6F-1E48EA5879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11610" y="5480949"/>
                <a:ext cx="315968" cy="315968"/>
              </a:xfrm>
              <a:prstGeom prst="rect">
                <a:avLst/>
              </a:prstGeom>
            </p:spPr>
          </p:pic>
          <p:pic>
            <p:nvPicPr>
              <p:cNvPr id="28" name="Graphic 64" descr="Presentation with bar chart RTL">
                <a:extLst>
                  <a:ext uri="{FF2B5EF4-FFF2-40B4-BE49-F238E27FC236}">
                    <a16:creationId xmlns:a16="http://schemas.microsoft.com/office/drawing/2014/main" id="{DD81D537-F65E-573F-17A5-47410ECD6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703639" y="4439485"/>
                <a:ext cx="315968" cy="315968"/>
              </a:xfrm>
              <a:prstGeom prst="rect">
                <a:avLst/>
              </a:prstGeom>
            </p:spPr>
          </p:pic>
          <p:pic>
            <p:nvPicPr>
              <p:cNvPr id="29" name="Graphic 66" descr="Stopwatch">
                <a:extLst>
                  <a:ext uri="{FF2B5EF4-FFF2-40B4-BE49-F238E27FC236}">
                    <a16:creationId xmlns:a16="http://schemas.microsoft.com/office/drawing/2014/main" id="{15A7065B-D7B8-E467-3F2A-1CC33685F4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675710" y="5469074"/>
                <a:ext cx="315968" cy="315968"/>
              </a:xfrm>
              <a:prstGeom prst="rect">
                <a:avLst/>
              </a:prstGeom>
            </p:spPr>
          </p:pic>
          <p:grpSp>
            <p:nvGrpSpPr>
              <p:cNvPr id="30" name="Graphic 52" descr="Bullseye">
                <a:extLst>
                  <a:ext uri="{FF2B5EF4-FFF2-40B4-BE49-F238E27FC236}">
                    <a16:creationId xmlns:a16="http://schemas.microsoft.com/office/drawing/2014/main" id="{8537F763-F65C-FBF7-72E3-DB904F2A3555}"/>
                  </a:ext>
                </a:extLst>
              </p:cNvPr>
              <p:cNvGrpSpPr/>
              <p:nvPr/>
            </p:nvGrpSpPr>
            <p:grpSpPr>
              <a:xfrm>
                <a:off x="5094927" y="1854446"/>
                <a:ext cx="315968" cy="315968"/>
                <a:chOff x="5139283" y="1462561"/>
                <a:chExt cx="315968" cy="315968"/>
              </a:xfrm>
            </p:grpSpPr>
            <p:sp>
              <p:nvSpPr>
                <p:cNvPr id="31" name="Freeform: Shape 68">
                  <a:extLst>
                    <a:ext uri="{FF2B5EF4-FFF2-40B4-BE49-F238E27FC236}">
                      <a16:creationId xmlns:a16="http://schemas.microsoft.com/office/drawing/2014/main" id="{2109912C-A4EF-B1A3-1779-1CA7E8EA14FA}"/>
                    </a:ext>
                  </a:extLst>
                </p:cNvPr>
                <p:cNvSpPr/>
                <p:nvPr/>
              </p:nvSpPr>
              <p:spPr>
                <a:xfrm>
                  <a:off x="5259087" y="1490537"/>
                  <a:ext cx="168187" cy="167858"/>
                </a:xfrm>
                <a:custGeom>
                  <a:avLst/>
                  <a:gdLst>
                    <a:gd name="connsiteX0" fmla="*/ 138565 w 168187"/>
                    <a:gd name="connsiteY0" fmla="*/ 29622 h 167858"/>
                    <a:gd name="connsiteX1" fmla="*/ 135274 w 168187"/>
                    <a:gd name="connsiteY1" fmla="*/ 0 h 167858"/>
                    <a:gd name="connsiteX2" fmla="*/ 99069 w 168187"/>
                    <a:gd name="connsiteY2" fmla="*/ 36205 h 167858"/>
                    <a:gd name="connsiteX3" fmla="*/ 101044 w 168187"/>
                    <a:gd name="connsiteY3" fmla="*/ 53320 h 167858"/>
                    <a:gd name="connsiteX4" fmla="*/ 48383 w 168187"/>
                    <a:gd name="connsiteY4" fmla="*/ 105981 h 167858"/>
                    <a:gd name="connsiteX5" fmla="*/ 32913 w 168187"/>
                    <a:gd name="connsiteY5" fmla="*/ 102031 h 167858"/>
                    <a:gd name="connsiteX6" fmla="*/ 0 w 168187"/>
                    <a:gd name="connsiteY6" fmla="*/ 134945 h 167858"/>
                    <a:gd name="connsiteX7" fmla="*/ 32913 w 168187"/>
                    <a:gd name="connsiteY7" fmla="*/ 167858 h 167858"/>
                    <a:gd name="connsiteX8" fmla="*/ 65827 w 168187"/>
                    <a:gd name="connsiteY8" fmla="*/ 134945 h 167858"/>
                    <a:gd name="connsiteX9" fmla="*/ 62206 w 168187"/>
                    <a:gd name="connsiteY9" fmla="*/ 119805 h 167858"/>
                    <a:gd name="connsiteX10" fmla="*/ 114868 w 168187"/>
                    <a:gd name="connsiteY10" fmla="*/ 67143 h 167858"/>
                    <a:gd name="connsiteX11" fmla="*/ 131982 w 168187"/>
                    <a:gd name="connsiteY11" fmla="*/ 69118 h 167858"/>
                    <a:gd name="connsiteX12" fmla="*/ 168187 w 168187"/>
                    <a:gd name="connsiteY12" fmla="*/ 32913 h 167858"/>
                    <a:gd name="connsiteX13" fmla="*/ 138565 w 168187"/>
                    <a:gd name="connsiteY13" fmla="*/ 29622 h 167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8187" h="167858">
                      <a:moveTo>
                        <a:pt x="138565" y="29622"/>
                      </a:moveTo>
                      <a:lnTo>
                        <a:pt x="135274" y="0"/>
                      </a:lnTo>
                      <a:lnTo>
                        <a:pt x="99069" y="36205"/>
                      </a:lnTo>
                      <a:lnTo>
                        <a:pt x="101044" y="53320"/>
                      </a:lnTo>
                      <a:lnTo>
                        <a:pt x="48383" y="105981"/>
                      </a:lnTo>
                      <a:cubicBezTo>
                        <a:pt x="43775" y="103677"/>
                        <a:pt x="38509" y="102031"/>
                        <a:pt x="32913" y="102031"/>
                      </a:cubicBezTo>
                      <a:cubicBezTo>
                        <a:pt x="14811" y="102031"/>
                        <a:pt x="0" y="116842"/>
                        <a:pt x="0" y="134945"/>
                      </a:cubicBezTo>
                      <a:cubicBezTo>
                        <a:pt x="0" y="153047"/>
                        <a:pt x="14811" y="167858"/>
                        <a:pt x="32913" y="167858"/>
                      </a:cubicBezTo>
                      <a:cubicBezTo>
                        <a:pt x="51016" y="167858"/>
                        <a:pt x="65827" y="153047"/>
                        <a:pt x="65827" y="134945"/>
                      </a:cubicBezTo>
                      <a:cubicBezTo>
                        <a:pt x="65827" y="129349"/>
                        <a:pt x="64510" y="124412"/>
                        <a:pt x="62206" y="119805"/>
                      </a:cubicBezTo>
                      <a:lnTo>
                        <a:pt x="114868" y="67143"/>
                      </a:lnTo>
                      <a:lnTo>
                        <a:pt x="131982" y="69118"/>
                      </a:lnTo>
                      <a:lnTo>
                        <a:pt x="168187" y="32913"/>
                      </a:lnTo>
                      <a:lnTo>
                        <a:pt x="138565" y="2962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69">
                  <a:extLst>
                    <a:ext uri="{FF2B5EF4-FFF2-40B4-BE49-F238E27FC236}">
                      <a16:creationId xmlns:a16="http://schemas.microsoft.com/office/drawing/2014/main" id="{86FDFDEB-E72B-161A-EFC2-02EF857C7469}"/>
                    </a:ext>
                  </a:extLst>
                </p:cNvPr>
                <p:cNvSpPr/>
                <p:nvPr/>
              </p:nvSpPr>
              <p:spPr>
                <a:xfrm>
                  <a:off x="5167259" y="1500411"/>
                  <a:ext cx="250141" cy="250141"/>
                </a:xfrm>
                <a:custGeom>
                  <a:avLst/>
                  <a:gdLst>
                    <a:gd name="connsiteX0" fmla="*/ 233026 w 250141"/>
                    <a:gd name="connsiteY0" fmla="*/ 68460 h 250141"/>
                    <a:gd name="connsiteX1" fmla="*/ 228748 w 250141"/>
                    <a:gd name="connsiteY1" fmla="*/ 73068 h 250141"/>
                    <a:gd name="connsiteX2" fmla="*/ 222494 w 250141"/>
                    <a:gd name="connsiteY2" fmla="*/ 72409 h 250141"/>
                    <a:gd name="connsiteX3" fmla="*/ 215582 w 250141"/>
                    <a:gd name="connsiteY3" fmla="*/ 71422 h 250141"/>
                    <a:gd name="connsiteX4" fmla="*/ 230393 w 250141"/>
                    <a:gd name="connsiteY4" fmla="*/ 125071 h 250141"/>
                    <a:gd name="connsiteX5" fmla="*/ 125071 w 250141"/>
                    <a:gd name="connsiteY5" fmla="*/ 230393 h 250141"/>
                    <a:gd name="connsiteX6" fmla="*/ 19748 w 250141"/>
                    <a:gd name="connsiteY6" fmla="*/ 125071 h 250141"/>
                    <a:gd name="connsiteX7" fmla="*/ 125071 w 250141"/>
                    <a:gd name="connsiteY7" fmla="*/ 19748 h 250141"/>
                    <a:gd name="connsiteX8" fmla="*/ 178719 w 250141"/>
                    <a:gd name="connsiteY8" fmla="*/ 34559 h 250141"/>
                    <a:gd name="connsiteX9" fmla="*/ 178061 w 250141"/>
                    <a:gd name="connsiteY9" fmla="*/ 27976 h 250141"/>
                    <a:gd name="connsiteX10" fmla="*/ 177074 w 250141"/>
                    <a:gd name="connsiteY10" fmla="*/ 21394 h 250141"/>
                    <a:gd name="connsiteX11" fmla="*/ 181682 w 250141"/>
                    <a:gd name="connsiteY11" fmla="*/ 16786 h 250141"/>
                    <a:gd name="connsiteX12" fmla="*/ 183986 w 250141"/>
                    <a:gd name="connsiteY12" fmla="*/ 14482 h 250141"/>
                    <a:gd name="connsiteX13" fmla="*/ 125071 w 250141"/>
                    <a:gd name="connsiteY13" fmla="*/ 0 h 250141"/>
                    <a:gd name="connsiteX14" fmla="*/ 0 w 250141"/>
                    <a:gd name="connsiteY14" fmla="*/ 125071 h 250141"/>
                    <a:gd name="connsiteX15" fmla="*/ 125071 w 250141"/>
                    <a:gd name="connsiteY15" fmla="*/ 250141 h 250141"/>
                    <a:gd name="connsiteX16" fmla="*/ 250141 w 250141"/>
                    <a:gd name="connsiteY16" fmla="*/ 125071 h 250141"/>
                    <a:gd name="connsiteX17" fmla="*/ 235330 w 250141"/>
                    <a:gd name="connsiteY17" fmla="*/ 66485 h 250141"/>
                    <a:gd name="connsiteX18" fmla="*/ 233026 w 250141"/>
                    <a:gd name="connsiteY18" fmla="*/ 68460 h 2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50141" h="250141">
                      <a:moveTo>
                        <a:pt x="233026" y="68460"/>
                      </a:moveTo>
                      <a:lnTo>
                        <a:pt x="228748" y="73068"/>
                      </a:lnTo>
                      <a:lnTo>
                        <a:pt x="222494" y="72409"/>
                      </a:lnTo>
                      <a:lnTo>
                        <a:pt x="215582" y="71422"/>
                      </a:lnTo>
                      <a:cubicBezTo>
                        <a:pt x="224798" y="87220"/>
                        <a:pt x="230393" y="105323"/>
                        <a:pt x="230393" y="125071"/>
                      </a:cubicBezTo>
                      <a:cubicBezTo>
                        <a:pt x="230393" y="182998"/>
                        <a:pt x="182998" y="230393"/>
                        <a:pt x="125071" y="230393"/>
                      </a:cubicBezTo>
                      <a:cubicBezTo>
                        <a:pt x="67143" y="230393"/>
                        <a:pt x="19748" y="182998"/>
                        <a:pt x="19748" y="125071"/>
                      </a:cubicBezTo>
                      <a:cubicBezTo>
                        <a:pt x="19748" y="67143"/>
                        <a:pt x="67143" y="19748"/>
                        <a:pt x="125071" y="19748"/>
                      </a:cubicBezTo>
                      <a:cubicBezTo>
                        <a:pt x="144490" y="19748"/>
                        <a:pt x="162921" y="25014"/>
                        <a:pt x="178719" y="34559"/>
                      </a:cubicBezTo>
                      <a:lnTo>
                        <a:pt x="178061" y="27976"/>
                      </a:lnTo>
                      <a:lnTo>
                        <a:pt x="177074" y="21394"/>
                      </a:lnTo>
                      <a:lnTo>
                        <a:pt x="181682" y="16786"/>
                      </a:lnTo>
                      <a:lnTo>
                        <a:pt x="183986" y="14482"/>
                      </a:lnTo>
                      <a:cubicBezTo>
                        <a:pt x="166212" y="5266"/>
                        <a:pt x="146464" y="0"/>
                        <a:pt x="125071" y="0"/>
                      </a:cubicBezTo>
                      <a:cubicBezTo>
                        <a:pt x="55953" y="0"/>
                        <a:pt x="0" y="55953"/>
                        <a:pt x="0" y="125071"/>
                      </a:cubicBezTo>
                      <a:cubicBezTo>
                        <a:pt x="0" y="194189"/>
                        <a:pt x="55953" y="250141"/>
                        <a:pt x="125071" y="250141"/>
                      </a:cubicBezTo>
                      <a:cubicBezTo>
                        <a:pt x="194189" y="250141"/>
                        <a:pt x="250141" y="194189"/>
                        <a:pt x="250141" y="125071"/>
                      </a:cubicBezTo>
                      <a:cubicBezTo>
                        <a:pt x="250141" y="103677"/>
                        <a:pt x="244875" y="83929"/>
                        <a:pt x="235330" y="66485"/>
                      </a:cubicBezTo>
                      <a:lnTo>
                        <a:pt x="233026" y="6846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70">
                  <a:extLst>
                    <a:ext uri="{FF2B5EF4-FFF2-40B4-BE49-F238E27FC236}">
                      <a16:creationId xmlns:a16="http://schemas.microsoft.com/office/drawing/2014/main" id="{3EF19B96-450E-7DD2-1C96-B6870B390131}"/>
                    </a:ext>
                  </a:extLst>
                </p:cNvPr>
                <p:cNvSpPr/>
                <p:nvPr/>
              </p:nvSpPr>
              <p:spPr>
                <a:xfrm>
                  <a:off x="5213338" y="1546490"/>
                  <a:ext cx="157984" cy="157984"/>
                </a:xfrm>
                <a:custGeom>
                  <a:avLst/>
                  <a:gdLst>
                    <a:gd name="connsiteX0" fmla="*/ 133957 w 157984"/>
                    <a:gd name="connsiteY0" fmla="*/ 56611 h 157984"/>
                    <a:gd name="connsiteX1" fmla="*/ 138236 w 157984"/>
                    <a:gd name="connsiteY1" fmla="*/ 78992 h 157984"/>
                    <a:gd name="connsiteX2" fmla="*/ 78992 w 157984"/>
                    <a:gd name="connsiteY2" fmla="*/ 138236 h 157984"/>
                    <a:gd name="connsiteX3" fmla="*/ 19748 w 157984"/>
                    <a:gd name="connsiteY3" fmla="*/ 78992 h 157984"/>
                    <a:gd name="connsiteX4" fmla="*/ 78992 w 157984"/>
                    <a:gd name="connsiteY4" fmla="*/ 19748 h 157984"/>
                    <a:gd name="connsiteX5" fmla="*/ 101373 w 157984"/>
                    <a:gd name="connsiteY5" fmla="*/ 24027 h 157984"/>
                    <a:gd name="connsiteX6" fmla="*/ 116184 w 157984"/>
                    <a:gd name="connsiteY6" fmla="*/ 9216 h 157984"/>
                    <a:gd name="connsiteX7" fmla="*/ 78992 w 157984"/>
                    <a:gd name="connsiteY7" fmla="*/ 0 h 157984"/>
                    <a:gd name="connsiteX8" fmla="*/ 0 w 157984"/>
                    <a:gd name="connsiteY8" fmla="*/ 78992 h 157984"/>
                    <a:gd name="connsiteX9" fmla="*/ 78992 w 157984"/>
                    <a:gd name="connsiteY9" fmla="*/ 157984 h 157984"/>
                    <a:gd name="connsiteX10" fmla="*/ 157984 w 157984"/>
                    <a:gd name="connsiteY10" fmla="*/ 78992 h 157984"/>
                    <a:gd name="connsiteX11" fmla="*/ 148768 w 157984"/>
                    <a:gd name="connsiteY11" fmla="*/ 41800 h 157984"/>
                    <a:gd name="connsiteX12" fmla="*/ 133957 w 157984"/>
                    <a:gd name="connsiteY12" fmla="*/ 56611 h 15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7984" h="157984">
                      <a:moveTo>
                        <a:pt x="133957" y="56611"/>
                      </a:moveTo>
                      <a:cubicBezTo>
                        <a:pt x="136919" y="63523"/>
                        <a:pt x="138236" y="71093"/>
                        <a:pt x="138236" y="78992"/>
                      </a:cubicBezTo>
                      <a:cubicBezTo>
                        <a:pt x="138236" y="111576"/>
                        <a:pt x="111576" y="138236"/>
                        <a:pt x="78992" y="138236"/>
                      </a:cubicBezTo>
                      <a:cubicBezTo>
                        <a:pt x="46408" y="138236"/>
                        <a:pt x="19748" y="111576"/>
                        <a:pt x="19748" y="78992"/>
                      </a:cubicBezTo>
                      <a:cubicBezTo>
                        <a:pt x="19748" y="46408"/>
                        <a:pt x="46408" y="19748"/>
                        <a:pt x="78992" y="19748"/>
                      </a:cubicBezTo>
                      <a:cubicBezTo>
                        <a:pt x="86891" y="19748"/>
                        <a:pt x="94461" y="21394"/>
                        <a:pt x="101373" y="24027"/>
                      </a:cubicBezTo>
                      <a:lnTo>
                        <a:pt x="116184" y="9216"/>
                      </a:lnTo>
                      <a:cubicBezTo>
                        <a:pt x="104994" y="3291"/>
                        <a:pt x="92486" y="0"/>
                        <a:pt x="78992" y="0"/>
                      </a:cubicBezTo>
                      <a:cubicBezTo>
                        <a:pt x="35546" y="0"/>
                        <a:pt x="0" y="35546"/>
                        <a:pt x="0" y="78992"/>
                      </a:cubicBezTo>
                      <a:cubicBezTo>
                        <a:pt x="0" y="122438"/>
                        <a:pt x="35546" y="157984"/>
                        <a:pt x="78992" y="157984"/>
                      </a:cubicBezTo>
                      <a:cubicBezTo>
                        <a:pt x="122438" y="157984"/>
                        <a:pt x="157984" y="122438"/>
                        <a:pt x="157984" y="78992"/>
                      </a:cubicBezTo>
                      <a:cubicBezTo>
                        <a:pt x="157984" y="65498"/>
                        <a:pt x="154693" y="52990"/>
                        <a:pt x="148768" y="41800"/>
                      </a:cubicBezTo>
                      <a:lnTo>
                        <a:pt x="133957" y="5661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32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27FCD0-5BD5-7147-26AA-90B3548FDDB6}"/>
                </a:ext>
              </a:extLst>
            </p:cNvPr>
            <p:cNvSpPr txBox="1"/>
            <p:nvPr/>
          </p:nvSpPr>
          <p:spPr>
            <a:xfrm>
              <a:off x="8585388" y="4510288"/>
              <a:ext cx="133985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1800" dirty="0">
                  <a:solidFill>
                    <a:srgbClr val="00B0F0"/>
                  </a:solidFill>
                  <a:latin typeface="Bahnschrift" panose="020B0502040204020203" pitchFamily="34" charset="0"/>
                  <a:ea typeface="Segoe UI" panose="020B0502040204020203" pitchFamily="34" charset="0"/>
                  <a:cs typeface="Calibri" panose="020F0502020204030204" pitchFamily="34" charset="0"/>
                </a:rPr>
                <a:t>Farm pass</a:t>
              </a:r>
            </a:p>
            <a:p>
              <a:r>
                <a:rPr lang="en-US" altLang="en-US" dirty="0">
                  <a:solidFill>
                    <a:schemeClr val="accent2"/>
                  </a:solidFill>
                  <a:latin typeface="Bahnschrift" panose="020B0502040204020203" pitchFamily="34" charset="0"/>
                  <a:ea typeface="Segoe UI" panose="020B0502040204020203" pitchFamily="34" charset="0"/>
                  <a:cs typeface="Calibri" panose="020F0502020204030204" pitchFamily="34" charset="0"/>
                </a:rPr>
                <a:t>Ecosystem</a:t>
              </a:r>
              <a:r>
                <a:rPr lang="en-US" altLang="en-US" sz="1800" dirty="0">
                  <a:solidFill>
                    <a:srgbClr val="00B0F0"/>
                  </a:solidFill>
                  <a:latin typeface="Bahnschrift" panose="020B0502040204020203" pitchFamily="34" charset="0"/>
                  <a:ea typeface="Segoe UI" panose="020B0502040204020203" pitchFamily="34" charset="0"/>
                  <a:cs typeface="Calibri" panose="020F0502020204030204" pitchFamily="34" charset="0"/>
                </a:rPr>
                <a:t> </a:t>
              </a:r>
              <a:endParaRPr lang="en-US" dirty="0"/>
            </a:p>
          </p:txBody>
        </p:sp>
      </p:grpSp>
      <p:pic>
        <p:nvPicPr>
          <p:cNvPr id="45" name="object 13" descr="object 13">
            <a:extLst>
              <a:ext uri="{FF2B5EF4-FFF2-40B4-BE49-F238E27FC236}">
                <a16:creationId xmlns:a16="http://schemas.microsoft.com/office/drawing/2014/main" id="{886A737E-365B-53D8-9886-D774CE70E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6"/>
          <a:stretch>
            <a:fillRect/>
          </a:stretch>
        </p:blipFill>
        <p:spPr bwMode="auto">
          <a:xfrm>
            <a:off x="1213160" y="1084092"/>
            <a:ext cx="10278269" cy="542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6" name="Picture 4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ECD588D-1165-F563-4C88-FBD8DAD6DE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619" y="160762"/>
            <a:ext cx="1428750" cy="58102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6B5F22E-E182-9396-4ADE-94907F95790A}"/>
              </a:ext>
            </a:extLst>
          </p:cNvPr>
          <p:cNvSpPr/>
          <p:nvPr/>
        </p:nvSpPr>
        <p:spPr>
          <a:xfrm>
            <a:off x="9299933" y="6516246"/>
            <a:ext cx="2419794" cy="26402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Empowering Communities, Transforming Lives! </a:t>
            </a:r>
          </a:p>
        </p:txBody>
      </p:sp>
    </p:spTree>
    <p:extLst>
      <p:ext uri="{BB962C8B-B14F-4D97-AF65-F5344CB8AC3E}">
        <p14:creationId xmlns:p14="http://schemas.microsoft.com/office/powerpoint/2010/main" val="296992721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object 13" descr="object 13">
            <a:extLst>
              <a:ext uri="{FF2B5EF4-FFF2-40B4-BE49-F238E27FC236}">
                <a16:creationId xmlns:a16="http://schemas.microsoft.com/office/drawing/2014/main" id="{7B67A393-4E0E-F354-0293-674536401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6"/>
          <a:stretch>
            <a:fillRect/>
          </a:stretch>
        </p:blipFill>
        <p:spPr bwMode="auto">
          <a:xfrm>
            <a:off x="565944" y="619125"/>
            <a:ext cx="10278269" cy="542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A12A5A-E85B-AC99-406F-5B974842F086}"/>
              </a:ext>
            </a:extLst>
          </p:cNvPr>
          <p:cNvSpPr/>
          <p:nvPr/>
        </p:nvSpPr>
        <p:spPr>
          <a:xfrm>
            <a:off x="3805238" y="3794919"/>
            <a:ext cx="11575257" cy="12736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58753">
              <a:lnSpc>
                <a:spcPct val="150000"/>
              </a:lnSpc>
              <a:defRPr/>
            </a:pPr>
            <a:endParaRPr lang="en-US" sz="1867" dirty="0"/>
          </a:p>
          <a:p>
            <a:pPr marL="990613">
              <a:lnSpc>
                <a:spcPct val="150000"/>
              </a:lnSpc>
              <a:defRPr/>
            </a:pPr>
            <a:endParaRPr lang="en-US" sz="1867" dirty="0">
              <a:latin typeface="Bahnschrift" panose="020B0502040204020203" pitchFamily="34" charset="0"/>
              <a:cs typeface="Arial" panose="020B0604020202020204" pitchFamily="34" charset="0"/>
            </a:endParaRPr>
          </a:p>
          <a:p>
            <a:pPr marL="1680655">
              <a:lnSpc>
                <a:spcPct val="150000"/>
              </a:lnSpc>
              <a:defRPr/>
            </a:pPr>
            <a:endParaRPr lang="en-US" sz="1600" dirty="0"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21510" name="Group 15">
            <a:extLst>
              <a:ext uri="{FF2B5EF4-FFF2-40B4-BE49-F238E27FC236}">
                <a16:creationId xmlns:a16="http://schemas.microsoft.com/office/drawing/2014/main" id="{E07ED20F-4938-1C4B-C279-4915A5CFABC3}"/>
              </a:ext>
            </a:extLst>
          </p:cNvPr>
          <p:cNvGrpSpPr>
            <a:grpSpLocks/>
          </p:cNvGrpSpPr>
          <p:nvPr/>
        </p:nvGrpSpPr>
        <p:grpSpPr bwMode="auto">
          <a:xfrm>
            <a:off x="-62035" y="1181796"/>
            <a:ext cx="11002499" cy="2830812"/>
            <a:chOff x="2064244" y="7729102"/>
            <a:chExt cx="22007072" cy="56626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879B79-7907-E68B-7D69-5FD93898771F}"/>
                </a:ext>
              </a:extLst>
            </p:cNvPr>
            <p:cNvSpPr/>
            <p:nvPr/>
          </p:nvSpPr>
          <p:spPr>
            <a:xfrm>
              <a:off x="2064244" y="8680887"/>
              <a:ext cx="22007072" cy="47108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292380">
                <a:lnSpc>
                  <a:spcPct val="150000"/>
                </a:lnSpc>
                <a:defRPr/>
              </a:pPr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Better Access to Market with Ability to make Digital payments </a:t>
              </a:r>
            </a:p>
            <a:p>
              <a:pPr marL="3140075" indent="-22860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3373438" algn="l"/>
                </a:tabLst>
                <a:defRPr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Enable Secure Payments Between Aggregators , Buyers and Farmers.</a:t>
              </a:r>
            </a:p>
            <a:p>
              <a:pPr marL="3140075" indent="-22860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3373438" algn="l"/>
                </a:tabLst>
                <a:defRPr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Payments Offline with no connectivity</a:t>
              </a:r>
            </a:p>
            <a:p>
              <a:pPr marL="3140075" indent="-22860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3373438" algn="l"/>
                </a:tabLst>
                <a:defRPr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Produce Collection – Digitize Aggregation and Payments</a:t>
              </a:r>
            </a:p>
            <a:p>
              <a:pPr marL="3140075" indent="-22860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3373438" algn="l"/>
                </a:tabLst>
                <a:defRPr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Harvest Projection</a:t>
              </a:r>
            </a:p>
            <a:p>
              <a:pPr marL="3140075" indent="-228600">
                <a:lnSpc>
                  <a:spcPct val="150000"/>
                </a:lnSpc>
                <a:buFont typeface="Arial" panose="020B0604020202020204" pitchFamily="34" charset="0"/>
                <a:buChar char="•"/>
                <a:tabLst>
                  <a:tab pos="3373438" algn="l"/>
                </a:tabLst>
                <a:defRPr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Buyer order Management – Connecting Farmers, Cooperatives and Buyers Digitally.</a:t>
              </a:r>
            </a:p>
          </p:txBody>
        </p:sp>
        <p:pic>
          <p:nvPicPr>
            <p:cNvPr id="21520" name="Picture 4">
              <a:extLst>
                <a:ext uri="{FF2B5EF4-FFF2-40B4-BE49-F238E27FC236}">
                  <a16:creationId xmlns:a16="http://schemas.microsoft.com/office/drawing/2014/main" id="{DC066C16-27A9-42C4-7637-ED50F93F8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347" b="26601"/>
            <a:stretch>
              <a:fillRect/>
            </a:stretch>
          </p:blipFill>
          <p:spPr bwMode="auto">
            <a:xfrm>
              <a:off x="4171535" y="7729102"/>
              <a:ext cx="2054642" cy="2407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513" name="Rectangle 13">
            <a:extLst>
              <a:ext uri="{FF2B5EF4-FFF2-40B4-BE49-F238E27FC236}">
                <a16:creationId xmlns:a16="http://schemas.microsoft.com/office/drawing/2014/main" id="{007009E4-EB69-8D5C-BC45-2148A3720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869" y="376618"/>
            <a:ext cx="960834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indent="-28575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indent="-2286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indent="-228600" defTabSz="2436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/>
            <a:r>
              <a:rPr lang="en-US" altLang="en-US" sz="2700" dirty="0">
                <a:solidFill>
                  <a:srgbClr val="00B0F0"/>
                </a:solidFill>
                <a:latin typeface="Arial Black" panose="020B0A0402010202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Farm pass Services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A808AAA4-5192-3E03-CA16-8425FEE3C660}"/>
              </a:ext>
            </a:extLst>
          </p:cNvPr>
          <p:cNvGrpSpPr>
            <a:grpSpLocks/>
          </p:cNvGrpSpPr>
          <p:nvPr/>
        </p:nvGrpSpPr>
        <p:grpSpPr bwMode="auto">
          <a:xfrm>
            <a:off x="-62035" y="4304921"/>
            <a:ext cx="10812463" cy="1247008"/>
            <a:chOff x="1925145" y="2695325"/>
            <a:chExt cx="21625560" cy="2494041"/>
          </a:xfrm>
        </p:grpSpPr>
        <p:pic>
          <p:nvPicPr>
            <p:cNvPr id="7" name="Picture 1">
              <a:extLst>
                <a:ext uri="{FF2B5EF4-FFF2-40B4-BE49-F238E27FC236}">
                  <a16:creationId xmlns:a16="http://schemas.microsoft.com/office/drawing/2014/main" id="{F57EE291-784A-E2EA-AC5A-B3F712DB2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299" y="2695325"/>
              <a:ext cx="2197122" cy="2197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E7B145-5FD3-506F-6512-54BBB5A7804C}"/>
                </a:ext>
              </a:extLst>
            </p:cNvPr>
            <p:cNvSpPr/>
            <p:nvPr/>
          </p:nvSpPr>
          <p:spPr>
            <a:xfrm>
              <a:off x="1925145" y="2695325"/>
              <a:ext cx="21625560" cy="249404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292380">
                <a:lnSpc>
                  <a:spcPct val="150000"/>
                </a:lnSpc>
                <a:defRPr/>
              </a:pPr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Credit enablement / Financial Inclusion</a:t>
              </a:r>
            </a:p>
            <a:p>
              <a:pPr marL="3138488" lvl="1" indent="-271463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Automate Loan Application and Approval for Farmers and Cooperatives</a:t>
              </a:r>
            </a:p>
            <a:p>
              <a:pPr marL="3138488" lvl="1" indent="-271463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Enable Credit Scoring  based loan for Agri sector Key actors</a:t>
              </a:r>
            </a:p>
          </p:txBody>
        </p:sp>
      </p:grp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09F00AE-9452-A175-00E5-C5315BFD7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619" y="160762"/>
            <a:ext cx="1428750" cy="58102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744F29-778B-B48B-F064-71D453E70DE6}"/>
              </a:ext>
            </a:extLst>
          </p:cNvPr>
          <p:cNvSpPr/>
          <p:nvPr/>
        </p:nvSpPr>
        <p:spPr>
          <a:xfrm>
            <a:off x="9299933" y="6516246"/>
            <a:ext cx="2419794" cy="26402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Empowering Communities, Transforming Lives! </a:t>
            </a:r>
          </a:p>
        </p:txBody>
      </p:sp>
    </p:spTree>
    <p:extLst>
      <p:ext uri="{BB962C8B-B14F-4D97-AF65-F5344CB8AC3E}">
        <p14:creationId xmlns:p14="http://schemas.microsoft.com/office/powerpoint/2010/main" val="140212962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object 13" descr="object 13">
            <a:extLst>
              <a:ext uri="{FF2B5EF4-FFF2-40B4-BE49-F238E27FC236}">
                <a16:creationId xmlns:a16="http://schemas.microsoft.com/office/drawing/2014/main" id="{A4FFAF60-2C25-223A-2722-BD583C038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6"/>
          <a:stretch>
            <a:fillRect/>
          </a:stretch>
        </p:blipFill>
        <p:spPr bwMode="auto">
          <a:xfrm>
            <a:off x="565945" y="640558"/>
            <a:ext cx="10278269" cy="542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23556" name="Group 17">
            <a:extLst>
              <a:ext uri="{FF2B5EF4-FFF2-40B4-BE49-F238E27FC236}">
                <a16:creationId xmlns:a16="http://schemas.microsoft.com/office/drawing/2014/main" id="{E04BEF76-05BD-DF06-05A0-4EB76CF16B94}"/>
              </a:ext>
            </a:extLst>
          </p:cNvPr>
          <p:cNvGrpSpPr>
            <a:grpSpLocks/>
          </p:cNvGrpSpPr>
          <p:nvPr/>
        </p:nvGrpSpPr>
        <p:grpSpPr bwMode="auto">
          <a:xfrm>
            <a:off x="6461156" y="1412317"/>
            <a:ext cx="5796218" cy="1168542"/>
            <a:chOff x="13039146" y="6992173"/>
            <a:chExt cx="11591425" cy="2336695"/>
          </a:xfrm>
        </p:grpSpPr>
        <p:grpSp>
          <p:nvGrpSpPr>
            <p:cNvPr id="23567" name="Group 16">
              <a:extLst>
                <a:ext uri="{FF2B5EF4-FFF2-40B4-BE49-F238E27FC236}">
                  <a16:creationId xmlns:a16="http://schemas.microsoft.com/office/drawing/2014/main" id="{FB28E812-DCD4-9C2F-C93C-AD77D98941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01768" y="7113246"/>
              <a:ext cx="5528803" cy="2215622"/>
              <a:chOff x="10217390" y="3512388"/>
              <a:chExt cx="5528803" cy="221562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630730A-E622-8A92-8DA8-CB9C00A20D12}"/>
                  </a:ext>
                </a:extLst>
              </p:cNvPr>
              <p:cNvSpPr/>
              <p:nvPr/>
            </p:nvSpPr>
            <p:spPr>
              <a:xfrm>
                <a:off x="11407400" y="3512388"/>
                <a:ext cx="4338793" cy="221562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5000" b="1" dirty="0">
                    <a:ln w="9525">
                      <a:solidFill>
                        <a:prstClr val="white"/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outerShdw blurRad="12700" dist="38100" dir="2700000" algn="tl" rotWithShape="0">
                        <a:prstClr val="white">
                          <a:lumMod val="50000"/>
                        </a:prstClr>
                      </a:outerShdw>
                    </a:effectLst>
                    <a:latin typeface="Bahnschrift Light" panose="020B0502040204020203" pitchFamily="34" charset="0"/>
                  </a:rPr>
                  <a:t>477 +</a:t>
                </a:r>
              </a:p>
              <a:p>
                <a:pPr>
                  <a:defRPr/>
                </a:pPr>
                <a:endParaRPr lang="en-US" sz="1600" b="1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B0F0"/>
                  </a:solidFill>
                  <a:effectLst>
                    <a:outerShdw blurRad="12700" dist="38100" dir="2700000" algn="tl" rotWithShape="0">
                      <a:prstClr val="white">
                        <a:lumMod val="50000"/>
                      </a:prstClr>
                    </a:outerShdw>
                  </a:effectLst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3573" name="Rectangle 10">
                <a:extLst>
                  <a:ext uri="{FF2B5EF4-FFF2-40B4-BE49-F238E27FC236}">
                    <a16:creationId xmlns:a16="http://schemas.microsoft.com/office/drawing/2014/main" id="{E7F96AD6-D8E0-B3DF-A0CE-BCEFF0FD9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7390" y="4915288"/>
                <a:ext cx="4847701" cy="7385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  <a:lvl2pPr marL="742950" indent="-285750">
                  <a:defRPr sz="240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2pPr>
                <a:lvl3pPr marL="1143000" indent="-228600">
                  <a:defRPr sz="240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3pPr>
                <a:lvl4pPr marL="1600200" indent="-228600">
                  <a:defRPr sz="240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4pPr>
                <a:lvl5pPr marL="2057400" indent="-228600">
                  <a:defRPr sz="240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5pPr>
                <a:lvl6pPr marL="2514600" indent="-228600" defTabSz="2436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6pPr>
                <a:lvl7pPr marL="2971800" indent="-228600" defTabSz="2436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7pPr>
                <a:lvl8pPr marL="3429000" indent="-228600" defTabSz="2436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8pPr>
                <a:lvl9pPr marL="3886200" indent="-228600" defTabSz="2436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9pPr>
              </a:lstStyle>
              <a:p>
                <a:r>
                  <a:rPr lang="en-US" altLang="en-US" sz="1800">
                    <a:latin typeface="Bahnschrift SemiBold" panose="020B0502040204020203" pitchFamily="34" charset="0"/>
                  </a:rPr>
                  <a:t>Primary Cooperatives</a:t>
                </a:r>
              </a:p>
            </p:txBody>
          </p:sp>
        </p:grpSp>
        <p:grpSp>
          <p:nvGrpSpPr>
            <p:cNvPr id="23568" name="Group 15">
              <a:extLst>
                <a:ext uri="{FF2B5EF4-FFF2-40B4-BE49-F238E27FC236}">
                  <a16:creationId xmlns:a16="http://schemas.microsoft.com/office/drawing/2014/main" id="{0A4FFBD3-44D6-C373-07BD-82C527CCBE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39146" y="6992173"/>
              <a:ext cx="5839551" cy="2277166"/>
              <a:chOff x="2433664" y="4510394"/>
              <a:chExt cx="5747697" cy="239217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8FEBDC-AE34-3D9C-DD9F-4CF5C1BD1D62}"/>
                  </a:ext>
                </a:extLst>
              </p:cNvPr>
              <p:cNvSpPr/>
              <p:nvPr/>
            </p:nvSpPr>
            <p:spPr>
              <a:xfrm>
                <a:off x="2433664" y="4510394"/>
                <a:ext cx="5747697" cy="2392174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>
                  <a:defRPr/>
                </a:pPr>
                <a:r>
                  <a:rPr lang="en-US" sz="4400" b="1" dirty="0">
                    <a:ln w="9525">
                      <a:solidFill>
                        <a:prstClr val="white"/>
                      </a:solidFill>
                      <a:prstDash val="solid"/>
                    </a:ln>
                    <a:solidFill>
                      <a:srgbClr val="00B0F0"/>
                    </a:solidFill>
                    <a:effectLst>
                      <a:outerShdw blurRad="12700" dist="38100" dir="2700000" algn="tl" rotWithShape="0">
                        <a:prstClr val="white">
                          <a:lumMod val="50000"/>
                        </a:prstClr>
                      </a:outerShdw>
                    </a:effectLst>
                    <a:latin typeface="Bahnschrift Light" panose="020B0502040204020203" pitchFamily="34" charset="0"/>
                  </a:rPr>
                  <a:t>253,059  +</a:t>
                </a:r>
                <a:r>
                  <a:rPr lang="en-US" sz="4400" b="1" dirty="0">
                    <a:ln w="9525">
                      <a:solidFill>
                        <a:prstClr val="white"/>
                      </a:solidFill>
                      <a:prstDash val="solid"/>
                    </a:ln>
                    <a:solidFill>
                      <a:prstClr val="black"/>
                    </a:solidFill>
                    <a:effectLst>
                      <a:outerShdw blurRad="12700" dist="38100" dir="2700000" algn="tl" rotWithShape="0">
                        <a:prstClr val="white">
                          <a:lumMod val="50000"/>
                        </a:prstClr>
                      </a:outerShdw>
                    </a:effectLst>
                    <a:latin typeface="Bahnschrift Light" panose="020B0502040204020203" pitchFamily="34" charset="0"/>
                  </a:rPr>
                  <a:t> </a:t>
                </a:r>
              </a:p>
              <a:p>
                <a:pPr algn="ctr">
                  <a:defRPr/>
                </a:pPr>
                <a:endParaRPr lang="en-US" sz="2200" dirty="0">
                  <a:solidFill>
                    <a:prstClr val="black"/>
                  </a:solidFill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23571" name="Rectangle 4">
                <a:extLst>
                  <a:ext uri="{FF2B5EF4-FFF2-40B4-BE49-F238E27FC236}">
                    <a16:creationId xmlns:a16="http://schemas.microsoft.com/office/drawing/2014/main" id="{399CBB96-CD6B-3C78-1764-9D9573C13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7809" y="6092029"/>
                <a:ext cx="4443295" cy="7758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  <a:lvl2pPr marL="742950" indent="-285750">
                  <a:defRPr sz="240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2pPr>
                <a:lvl3pPr marL="1143000" indent="-228600">
                  <a:defRPr sz="240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3pPr>
                <a:lvl4pPr marL="1600200" indent="-228600">
                  <a:defRPr sz="240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4pPr>
                <a:lvl5pPr marL="2057400" indent="-228600">
                  <a:defRPr sz="240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5pPr>
                <a:lvl6pPr marL="2514600" indent="-228600" defTabSz="2436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6pPr>
                <a:lvl7pPr marL="2971800" indent="-228600" defTabSz="2436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7pPr>
                <a:lvl8pPr marL="3429000" indent="-228600" defTabSz="2436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8pPr>
                <a:lvl9pPr marL="3886200" indent="-228600" defTabSz="2436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9pPr>
              </a:lstStyle>
              <a:p>
                <a:pPr algn="ctr"/>
                <a:r>
                  <a:rPr lang="en-US" altLang="en-US" sz="1800" dirty="0">
                    <a:latin typeface="Bahnschrift SemiBold" panose="020B0502040204020203" pitchFamily="34" charset="0"/>
                  </a:rPr>
                  <a:t>Farmers Onboarded</a:t>
                </a:r>
              </a:p>
            </p:txBody>
          </p:sp>
        </p:grpSp>
      </p:grpSp>
      <p:grpSp>
        <p:nvGrpSpPr>
          <p:cNvPr id="23557" name="Group 8">
            <a:extLst>
              <a:ext uri="{FF2B5EF4-FFF2-40B4-BE49-F238E27FC236}">
                <a16:creationId xmlns:a16="http://schemas.microsoft.com/office/drawing/2014/main" id="{9C7B640D-5912-F315-0DD5-5E42DA39C7E5}"/>
              </a:ext>
            </a:extLst>
          </p:cNvPr>
          <p:cNvGrpSpPr>
            <a:grpSpLocks/>
          </p:cNvGrpSpPr>
          <p:nvPr/>
        </p:nvGrpSpPr>
        <p:grpSpPr bwMode="auto">
          <a:xfrm>
            <a:off x="64295" y="3221833"/>
            <a:ext cx="5641181" cy="2687771"/>
            <a:chOff x="10091165" y="8267846"/>
            <a:chExt cx="10809407" cy="5376356"/>
          </a:xfrm>
        </p:grpSpPr>
        <p:sp>
          <p:nvSpPr>
            <p:cNvPr id="23564" name="Google Shape;425;p16">
              <a:extLst>
                <a:ext uri="{FF2B5EF4-FFF2-40B4-BE49-F238E27FC236}">
                  <a16:creationId xmlns:a16="http://schemas.microsoft.com/office/drawing/2014/main" id="{679DFC10-037F-CBA9-2B38-6DC7F5ABE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1259" y="8267846"/>
              <a:ext cx="7939313" cy="280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13" tIns="22850" rIns="45713" bIns="22850">
              <a:spAutoFit/>
            </a:bodyPr>
            <a:lstStyle>
              <a:lvl1pPr marL="168275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defTabSz="2436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defTabSz="2436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defTabSz="2436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defTabSz="2436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endParaRPr lang="en-US" altLang="en-US" sz="12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r>
                <a:rPr lang="en-US" altLang="en-US" sz="4000" b="1">
                  <a:solidFill>
                    <a:srgbClr val="00B0F0"/>
                  </a:solidFill>
                  <a:latin typeface="Cambria" panose="02040503050406030204" pitchFamily="18" charset="0"/>
                  <a:sym typeface="Cambria" panose="02040503050406030204" pitchFamily="18" charset="0"/>
                </a:rPr>
                <a:t>9,200+ </a:t>
              </a:r>
            </a:p>
            <a:p>
              <a:endParaRPr lang="en-US" altLang="en-US" sz="12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r>
                <a:rPr lang="en-US" altLang="en-US" sz="120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Farmer to FPC Transactions Recorded</a:t>
              </a:r>
            </a:p>
          </p:txBody>
        </p:sp>
        <p:pic>
          <p:nvPicPr>
            <p:cNvPr id="12" name="Google Shape;427;p16">
              <a:extLst>
                <a:ext uri="{FF2B5EF4-FFF2-40B4-BE49-F238E27FC236}">
                  <a16:creationId xmlns:a16="http://schemas.microsoft.com/office/drawing/2014/main" id="{FAD99EAC-9B5F-E936-9360-C435C19BA205}"/>
                </a:ext>
              </a:extLst>
            </p:cNvPr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0091165" y="8699043"/>
              <a:ext cx="3816768" cy="3835563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3566" name="Google Shape;428;p16">
              <a:extLst>
                <a:ext uri="{FF2B5EF4-FFF2-40B4-BE49-F238E27FC236}">
                  <a16:creationId xmlns:a16="http://schemas.microsoft.com/office/drawing/2014/main" id="{A1B43497-4614-23FE-15B1-E5115EBEE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1259" y="11058529"/>
              <a:ext cx="7801269" cy="2585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13" tIns="22850" rIns="45713" bIns="22850">
              <a:spAutoFit/>
            </a:bodyPr>
            <a:lstStyle>
              <a:lvl1pPr marL="168275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742950" indent="-28575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143000" indent="-22860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600200" indent="-22860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057400" indent="-228600"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514600" indent="-228600" defTabSz="2436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2971800" indent="-228600" defTabSz="2436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429000" indent="-228600" defTabSz="2436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3886200" indent="-228600" defTabSz="2436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r>
                <a:rPr lang="en-US" altLang="en-US" sz="1800" b="1">
                  <a:solidFill>
                    <a:srgbClr val="00B0F0"/>
                  </a:solidFill>
                  <a:latin typeface="Cambria" panose="02040503050406030204" pitchFamily="18" charset="0"/>
                  <a:sym typeface="Cambria" panose="02040503050406030204" pitchFamily="18" charset="0"/>
                </a:rPr>
                <a:t>1.4 Million </a:t>
              </a:r>
              <a:r>
                <a:rPr lang="en-US" altLang="en-US" sz="100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USD / </a:t>
              </a:r>
              <a:r>
                <a:rPr lang="en-US" altLang="en-US" sz="1800" b="1">
                  <a:solidFill>
                    <a:srgbClr val="FF9900"/>
                  </a:solidFill>
                  <a:latin typeface="Cambria" panose="02040503050406030204" pitchFamily="18" charset="0"/>
                  <a:sym typeface="Cambria" panose="02040503050406030204" pitchFamily="18" charset="0"/>
                </a:rPr>
                <a:t>81 Million </a:t>
              </a:r>
              <a:r>
                <a:rPr lang="en-US" altLang="en-US" sz="80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ETB</a:t>
              </a:r>
            </a:p>
            <a:p>
              <a:endParaRPr lang="en-US" altLang="en-US" sz="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r>
                <a:rPr lang="en-US" altLang="en-US" sz="1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2 Million Kg </a:t>
              </a:r>
              <a:r>
                <a:rPr lang="en-US" altLang="en-US" sz="100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of Coffee transactions digitized</a:t>
              </a:r>
            </a:p>
            <a:p>
              <a:endParaRPr lang="en-US" altLang="en-US" sz="9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23558" name="Picture 18">
            <a:extLst>
              <a:ext uri="{FF2B5EF4-FFF2-40B4-BE49-F238E27FC236}">
                <a16:creationId xmlns:a16="http://schemas.microsoft.com/office/drawing/2014/main" id="{498FB4F7-437D-A20B-A1C5-FE5C10CC8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9" r="40756" b="2251"/>
          <a:stretch>
            <a:fillRect/>
          </a:stretch>
        </p:blipFill>
        <p:spPr bwMode="auto">
          <a:xfrm>
            <a:off x="5830889" y="76995"/>
            <a:ext cx="492125" cy="670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799721-0523-4B46-2DE0-5ED502C35A8E}"/>
              </a:ext>
            </a:extLst>
          </p:cNvPr>
          <p:cNvSpPr txBox="1"/>
          <p:nvPr/>
        </p:nvSpPr>
        <p:spPr>
          <a:xfrm>
            <a:off x="6633791" y="2574839"/>
            <a:ext cx="3453997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accent2"/>
                </a:solidFill>
                <a:latin typeface="Bahnschrift" panose="020B0502040204020203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Value Chains</a:t>
            </a:r>
          </a:p>
          <a:p>
            <a:pPr marL="1082675" indent="-10953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prstClr val="black"/>
                </a:solidFill>
                <a:latin typeface="Bahnschrift" panose="020B0502040204020203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Coffee</a:t>
            </a:r>
          </a:p>
          <a:p>
            <a:pPr marL="1082675" indent="-10953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prstClr val="black"/>
                </a:solidFill>
                <a:latin typeface="Bahnschrift" panose="020B0502040204020203" pitchFamily="34" charset="0"/>
                <a:cs typeface="Arial" panose="020B0604020202020204"/>
                <a:sym typeface="Arial" panose="020B0604020202020204"/>
              </a:rPr>
              <a:t>Wheat</a:t>
            </a:r>
          </a:p>
          <a:p>
            <a:pPr marL="1082675" indent="-10953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prstClr val="black"/>
                </a:solidFill>
                <a:latin typeface="Bahnschrift" panose="020B0502040204020203" pitchFamily="34" charset="0"/>
                <a:cs typeface="Arial" panose="020B0604020202020204"/>
                <a:sym typeface="Arial" panose="020B0604020202020204"/>
              </a:rPr>
              <a:t>Barley</a:t>
            </a:r>
          </a:p>
          <a:p>
            <a:pPr marL="1082675" indent="-109538"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prstClr val="black"/>
                </a:solidFill>
                <a:latin typeface="Bahnschrift" panose="020B0502040204020203" pitchFamily="34" charset="0"/>
                <a:cs typeface="Arial" panose="020B0604020202020204"/>
                <a:sym typeface="Arial" panose="020B0604020202020204"/>
              </a:rPr>
              <a:t>Poultry </a:t>
            </a:r>
            <a:endParaRPr lang="en-US" sz="900" dirty="0">
              <a:solidFill>
                <a:prstClr val="black"/>
              </a:solidFill>
              <a:latin typeface="Bahnschrift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B71742-D7DB-4654-231D-9550B7BD5533}"/>
              </a:ext>
            </a:extLst>
          </p:cNvPr>
          <p:cNvSpPr txBox="1"/>
          <p:nvPr/>
        </p:nvSpPr>
        <p:spPr>
          <a:xfrm>
            <a:off x="314429" y="1613035"/>
            <a:ext cx="6168571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>
            <a:spAutoFit/>
          </a:bodyPr>
          <a:lstStyle/>
          <a:p>
            <a:pPr>
              <a:defRPr/>
            </a:pPr>
            <a:endParaRPr lang="en-US" sz="1600" dirty="0">
              <a:solidFill>
                <a:prstClr val="black"/>
              </a:solidFill>
              <a:latin typeface="Bahnschrift" panose="020B0502040204020203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Bahnschrift" panose="020B0502040204020203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16 Primary cooperatives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Bahnschrift" panose="020B0502040204020203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11K Farmers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Bahnschrift" panose="020B0502040204020203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Coffee Value Chain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Bahnschrift" panose="020B0502040204020203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Oct – January 2024 </a:t>
            </a:r>
            <a:endParaRPr lang="en-US" sz="1600" dirty="0">
              <a:solidFill>
                <a:prstClr val="black"/>
              </a:solidFill>
              <a:latin typeface="Bahnschrift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F33BC0-107B-8C70-81E7-AC5D443F4934}"/>
              </a:ext>
            </a:extLst>
          </p:cNvPr>
          <p:cNvSpPr txBox="1"/>
          <p:nvPr/>
        </p:nvSpPr>
        <p:spPr>
          <a:xfrm>
            <a:off x="8066355" y="642314"/>
            <a:ext cx="258581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>
            <a:spAutoFit/>
          </a:bodyPr>
          <a:lstStyle/>
          <a:p>
            <a:pPr>
              <a:defRPr/>
            </a:pPr>
            <a:r>
              <a:rPr lang="en-ZA" sz="2400" dirty="0">
                <a:solidFill>
                  <a:prstClr val="black"/>
                </a:solidFill>
                <a:latin typeface="Bahnschrift" panose="020B0502040204020203" pitchFamily="34" charset="0"/>
              </a:rPr>
              <a:t>Current Status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A150D7-0174-E85B-33B7-D728E5F9432F}"/>
              </a:ext>
            </a:extLst>
          </p:cNvPr>
          <p:cNvSpPr txBox="1"/>
          <p:nvPr/>
        </p:nvSpPr>
        <p:spPr>
          <a:xfrm>
            <a:off x="1789381" y="1225231"/>
            <a:ext cx="239799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>
            <a:spAutoFit/>
          </a:bodyPr>
          <a:lstStyle/>
          <a:p>
            <a:pPr>
              <a:defRPr/>
            </a:pPr>
            <a:r>
              <a:rPr lang="en-ZA" sz="2400" dirty="0">
                <a:solidFill>
                  <a:prstClr val="black"/>
                </a:solidFill>
                <a:latin typeface="Bahnschrift" panose="020B0502040204020203" pitchFamily="34" charset="0"/>
              </a:rPr>
              <a:t>Pilot Report </a:t>
            </a:r>
            <a:endParaRPr lang="en-US" sz="2400" dirty="0">
              <a:solidFill>
                <a:prstClr val="black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C805B1-F2E0-9801-2681-2477943C5A58}"/>
              </a:ext>
            </a:extLst>
          </p:cNvPr>
          <p:cNvSpPr txBox="1"/>
          <p:nvPr/>
        </p:nvSpPr>
        <p:spPr>
          <a:xfrm>
            <a:off x="401955" y="218021"/>
            <a:ext cx="895731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>
            <a:spAutoFit/>
          </a:bodyPr>
          <a:lstStyle/>
          <a:p>
            <a:pPr>
              <a:defRPr/>
            </a:pPr>
            <a:r>
              <a:rPr lang="en-US" altLang="en-US" sz="2400" dirty="0">
                <a:solidFill>
                  <a:srgbClr val="00B0F0"/>
                </a:solidFill>
                <a:latin typeface="Bahnschrift" panose="020B0502040204020203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Farm pass 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206E16-E044-E43D-BCD2-A33F9F6BE5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24" y="3461591"/>
            <a:ext cx="5071781" cy="3043067"/>
          </a:xfrm>
          <a:prstGeom prst="rect">
            <a:avLst/>
          </a:prstGeom>
        </p:spPr>
      </p:pic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E05B005-2DF5-F2AB-88E7-9F9A89ADC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619" y="160762"/>
            <a:ext cx="1428750" cy="58102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3385631-CD87-3FAC-BCDB-68DA0A37AA27}"/>
              </a:ext>
            </a:extLst>
          </p:cNvPr>
          <p:cNvSpPr/>
          <p:nvPr/>
        </p:nvSpPr>
        <p:spPr>
          <a:xfrm>
            <a:off x="9299933" y="6516246"/>
            <a:ext cx="2419794" cy="26402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Empowering Communities, Transforming Lives! </a:t>
            </a:r>
          </a:p>
        </p:txBody>
      </p:sp>
    </p:spTree>
    <p:extLst>
      <p:ext uri="{BB962C8B-B14F-4D97-AF65-F5344CB8AC3E}">
        <p14:creationId xmlns:p14="http://schemas.microsoft.com/office/powerpoint/2010/main" val="100134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Microsoft Office PowerPoint</Application>
  <PresentationFormat>Widescreen</PresentationFormat>
  <Paragraphs>82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8" baseType="lpstr">
      <vt:lpstr>Helvetica Neue</vt:lpstr>
      <vt:lpstr>Arial</vt:lpstr>
      <vt:lpstr>Arial Black</vt:lpstr>
      <vt:lpstr>Arial Narrow</vt:lpstr>
      <vt:lpstr>Bahnschrift</vt:lpstr>
      <vt:lpstr>Bahnschrift Light</vt:lpstr>
      <vt:lpstr>Bahnschrift SemiBold</vt:lpstr>
      <vt:lpstr>Calibri</vt:lpstr>
      <vt:lpstr>Calibri Light</vt:lpstr>
      <vt:lpstr>Cambria</vt:lpstr>
      <vt:lpstr>Nirmala UI Semilight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elshaday zewdie</dc:creator>
  <cp:lastModifiedBy>elshaday zewdie</cp:lastModifiedBy>
  <cp:revision>2</cp:revision>
  <dcterms:created xsi:type="dcterms:W3CDTF">2024-11-08T12:00:14Z</dcterms:created>
  <dcterms:modified xsi:type="dcterms:W3CDTF">2024-11-08T12:08:08Z</dcterms:modified>
</cp:coreProperties>
</file>